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6" r:id="rId5"/>
    <p:sldId id="257" r:id="rId6"/>
    <p:sldId id="269" r:id="rId7"/>
    <p:sldId id="282" r:id="rId8"/>
    <p:sldId id="290" r:id="rId9"/>
    <p:sldId id="288" r:id="rId10"/>
    <p:sldId id="291" r:id="rId11"/>
    <p:sldId id="289" r:id="rId12"/>
    <p:sldId id="260" r:id="rId13"/>
    <p:sldId id="263" r:id="rId14"/>
    <p:sldId id="278" r:id="rId15"/>
    <p:sldId id="279" r:id="rId16"/>
    <p:sldId id="261" r:id="rId17"/>
    <p:sldId id="280" r:id="rId18"/>
    <p:sldId id="284" r:id="rId19"/>
    <p:sldId id="259" r:id="rId20"/>
    <p:sldId id="281" r:id="rId21"/>
    <p:sldId id="264" r:id="rId22"/>
    <p:sldId id="267" r:id="rId23"/>
    <p:sldId id="286" r:id="rId24"/>
    <p:sldId id="287" r:id="rId25"/>
    <p:sldId id="268" r:id="rId26"/>
    <p:sldId id="262" r:id="rId27"/>
    <p:sldId id="258" r:id="rId28"/>
    <p:sldId id="265" r:id="rId29"/>
    <p:sldId id="270" r:id="rId30"/>
    <p:sldId id="271" r:id="rId31"/>
    <p:sldId id="285" r:id="rId32"/>
    <p:sldId id="272" r:id="rId33"/>
    <p:sldId id="276" r:id="rId34"/>
    <p:sldId id="273" r:id="rId35"/>
    <p:sldId id="274" r:id="rId36"/>
    <p:sldId id="266" r:id="rId37"/>
    <p:sldId id="275" r:id="rId38"/>
    <p:sldId id="292" r:id="rId39"/>
    <p:sldId id="293" r:id="rId40"/>
    <p:sldId id="294" r:id="rId41"/>
    <p:sldId id="295" r:id="rId42"/>
    <p:sldId id="296" r:id="rId43"/>
    <p:sldId id="297" r:id="rId44"/>
    <p:sldId id="27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232922-B947-46D2-8FC2-51A3211B4F2A}" v="166" dt="2021-12-10T13:38:24.431"/>
    <p1510:client id="{89B66312-0DF9-48A2-A042-7A781BF1B34A}" v="1477" dt="2021-12-10T13:32:47.503"/>
    <p1510:client id="{D4D9D3B9-9B92-45BF-89B8-92B239B7F33C}" v="770" dt="2021-12-10T13:07:28.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A7EA8-0579-4346-B647-99D42BAFEEFB}" type="datetimeFigureOut">
              <a:rPr lang="en-SG" smtClean="0"/>
              <a:t>10/12/2021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210291-FD57-430A-A4E1-51AA6CBAB626}" type="slidenum">
              <a:rPr lang="en-SG" smtClean="0"/>
              <a:t>‹#›</a:t>
            </a:fld>
            <a:endParaRPr lang="en-SG"/>
          </a:p>
        </p:txBody>
      </p:sp>
    </p:spTree>
    <p:extLst>
      <p:ext uri="{BB962C8B-B14F-4D97-AF65-F5344CB8AC3E}">
        <p14:creationId xmlns:p14="http://schemas.microsoft.com/office/powerpoint/2010/main" val="3467335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a:t>Insights: </a:t>
            </a:r>
            <a:r>
              <a:rPr lang="en-SG" sz="1200"/>
              <a:t>When vehicles speed is highest, acceleration x </a:t>
            </a:r>
            <a:r>
              <a:rPr lang="en-SG"/>
              <a:t>is always changing but acceleration y and z are generally positive. Thus, vehicles accelerated in the forward and upward direction when speeding up. Gyro reading also keeps fluctuating at high speed.</a:t>
            </a:r>
          </a:p>
          <a:p>
            <a:endParaRPr lang="en-SG"/>
          </a:p>
        </p:txBody>
      </p:sp>
      <p:sp>
        <p:nvSpPr>
          <p:cNvPr id="4" name="Slide Number Placeholder 3"/>
          <p:cNvSpPr>
            <a:spLocks noGrp="1"/>
          </p:cNvSpPr>
          <p:nvPr>
            <p:ph type="sldNum" sz="quarter" idx="5"/>
          </p:nvPr>
        </p:nvSpPr>
        <p:spPr/>
        <p:txBody>
          <a:bodyPr/>
          <a:lstStyle/>
          <a:p>
            <a:fld id="{1C210291-FD57-430A-A4E1-51AA6CBAB626}" type="slidenum">
              <a:rPr lang="en-SG" smtClean="0"/>
              <a:t>12</a:t>
            </a:fld>
            <a:endParaRPr lang="en-SG"/>
          </a:p>
        </p:txBody>
      </p:sp>
    </p:spTree>
    <p:extLst>
      <p:ext uri="{BB962C8B-B14F-4D97-AF65-F5344CB8AC3E}">
        <p14:creationId xmlns:p14="http://schemas.microsoft.com/office/powerpoint/2010/main" val="36166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4439-7372-4D8B-BC39-1D412DF4AE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99015E9E-718F-41BB-872F-9D8ED179F8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F656114-10C6-4848-8AF1-8DDFB4FF8346}"/>
              </a:ext>
            </a:extLst>
          </p:cNvPr>
          <p:cNvSpPr>
            <a:spLocks noGrp="1"/>
          </p:cNvSpPr>
          <p:nvPr>
            <p:ph type="dt" sz="half" idx="10"/>
          </p:nvPr>
        </p:nvSpPr>
        <p:spPr/>
        <p:txBody>
          <a:bodyPr/>
          <a:lstStyle/>
          <a:p>
            <a:fld id="{F305F82C-B0B7-4544-828C-2E35154807AA}" type="datetimeFigureOut">
              <a:rPr lang="en-SG" smtClean="0"/>
              <a:t>10/12/2021</a:t>
            </a:fld>
            <a:endParaRPr lang="en-SG"/>
          </a:p>
        </p:txBody>
      </p:sp>
      <p:sp>
        <p:nvSpPr>
          <p:cNvPr id="5" name="Footer Placeholder 4">
            <a:extLst>
              <a:ext uri="{FF2B5EF4-FFF2-40B4-BE49-F238E27FC236}">
                <a16:creationId xmlns:a16="http://schemas.microsoft.com/office/drawing/2014/main" id="{C15592E0-75F3-4F44-8A2E-D761A023BA6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0D03CF9-6D4E-4509-AEDD-BCD34EB999F2}"/>
              </a:ext>
            </a:extLst>
          </p:cNvPr>
          <p:cNvSpPr>
            <a:spLocks noGrp="1"/>
          </p:cNvSpPr>
          <p:nvPr>
            <p:ph type="sldNum" sz="quarter" idx="12"/>
          </p:nvPr>
        </p:nvSpPr>
        <p:spPr/>
        <p:txBody>
          <a:bodyPr/>
          <a:lstStyle/>
          <a:p>
            <a:fld id="{42D6AF2D-7A1E-4D14-9DF4-72400946E589}" type="slidenum">
              <a:rPr lang="en-SG" smtClean="0"/>
              <a:t>‹#›</a:t>
            </a:fld>
            <a:endParaRPr lang="en-SG"/>
          </a:p>
        </p:txBody>
      </p:sp>
    </p:spTree>
    <p:extLst>
      <p:ext uri="{BB962C8B-B14F-4D97-AF65-F5344CB8AC3E}">
        <p14:creationId xmlns:p14="http://schemas.microsoft.com/office/powerpoint/2010/main" val="22628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C8F5-E923-4F64-AFDF-9A580D07C701}"/>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D4F5770-B91E-43A9-BFFA-802FB87110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07BEF11-8970-4A7A-B1BE-E2B99CA8E0A7}"/>
              </a:ext>
            </a:extLst>
          </p:cNvPr>
          <p:cNvSpPr>
            <a:spLocks noGrp="1"/>
          </p:cNvSpPr>
          <p:nvPr>
            <p:ph type="dt" sz="half" idx="10"/>
          </p:nvPr>
        </p:nvSpPr>
        <p:spPr/>
        <p:txBody>
          <a:bodyPr/>
          <a:lstStyle/>
          <a:p>
            <a:fld id="{F305F82C-B0B7-4544-828C-2E35154807AA}" type="datetimeFigureOut">
              <a:rPr lang="en-SG" smtClean="0"/>
              <a:t>10/12/2021</a:t>
            </a:fld>
            <a:endParaRPr lang="en-SG"/>
          </a:p>
        </p:txBody>
      </p:sp>
      <p:sp>
        <p:nvSpPr>
          <p:cNvPr id="5" name="Footer Placeholder 4">
            <a:extLst>
              <a:ext uri="{FF2B5EF4-FFF2-40B4-BE49-F238E27FC236}">
                <a16:creationId xmlns:a16="http://schemas.microsoft.com/office/drawing/2014/main" id="{C492A2D8-2507-4E80-8A48-0DA23905040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F88898F-D45B-400A-A5CE-BECEE8833CC7}"/>
              </a:ext>
            </a:extLst>
          </p:cNvPr>
          <p:cNvSpPr>
            <a:spLocks noGrp="1"/>
          </p:cNvSpPr>
          <p:nvPr>
            <p:ph type="sldNum" sz="quarter" idx="12"/>
          </p:nvPr>
        </p:nvSpPr>
        <p:spPr/>
        <p:txBody>
          <a:bodyPr/>
          <a:lstStyle/>
          <a:p>
            <a:fld id="{42D6AF2D-7A1E-4D14-9DF4-72400946E589}" type="slidenum">
              <a:rPr lang="en-SG" smtClean="0"/>
              <a:t>‹#›</a:t>
            </a:fld>
            <a:endParaRPr lang="en-SG"/>
          </a:p>
        </p:txBody>
      </p:sp>
    </p:spTree>
    <p:extLst>
      <p:ext uri="{BB962C8B-B14F-4D97-AF65-F5344CB8AC3E}">
        <p14:creationId xmlns:p14="http://schemas.microsoft.com/office/powerpoint/2010/main" val="2440528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47E4A8-BFA9-4AC8-9CFD-AAC05036D2B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EAB0256A-BE29-461C-BF9D-892E537301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484A51B-F3D6-4BDA-8315-5FF295E3DDF6}"/>
              </a:ext>
            </a:extLst>
          </p:cNvPr>
          <p:cNvSpPr>
            <a:spLocks noGrp="1"/>
          </p:cNvSpPr>
          <p:nvPr>
            <p:ph type="dt" sz="half" idx="10"/>
          </p:nvPr>
        </p:nvSpPr>
        <p:spPr/>
        <p:txBody>
          <a:bodyPr/>
          <a:lstStyle/>
          <a:p>
            <a:fld id="{F305F82C-B0B7-4544-828C-2E35154807AA}" type="datetimeFigureOut">
              <a:rPr lang="en-SG" smtClean="0"/>
              <a:t>10/12/2021</a:t>
            </a:fld>
            <a:endParaRPr lang="en-SG"/>
          </a:p>
        </p:txBody>
      </p:sp>
      <p:sp>
        <p:nvSpPr>
          <p:cNvPr id="5" name="Footer Placeholder 4">
            <a:extLst>
              <a:ext uri="{FF2B5EF4-FFF2-40B4-BE49-F238E27FC236}">
                <a16:creationId xmlns:a16="http://schemas.microsoft.com/office/drawing/2014/main" id="{81C4FC16-AD89-4100-B779-13B92E84228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378260B-B274-4721-9948-93ABB8F9D46F}"/>
              </a:ext>
            </a:extLst>
          </p:cNvPr>
          <p:cNvSpPr>
            <a:spLocks noGrp="1"/>
          </p:cNvSpPr>
          <p:nvPr>
            <p:ph type="sldNum" sz="quarter" idx="12"/>
          </p:nvPr>
        </p:nvSpPr>
        <p:spPr/>
        <p:txBody>
          <a:bodyPr/>
          <a:lstStyle/>
          <a:p>
            <a:fld id="{42D6AF2D-7A1E-4D14-9DF4-72400946E589}" type="slidenum">
              <a:rPr lang="en-SG" smtClean="0"/>
              <a:t>‹#›</a:t>
            </a:fld>
            <a:endParaRPr lang="en-SG"/>
          </a:p>
        </p:txBody>
      </p:sp>
    </p:spTree>
    <p:extLst>
      <p:ext uri="{BB962C8B-B14F-4D97-AF65-F5344CB8AC3E}">
        <p14:creationId xmlns:p14="http://schemas.microsoft.com/office/powerpoint/2010/main" val="218450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33E7-E029-43AF-A4DD-E408EF71B9FF}"/>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FB65199F-A0D2-4C10-9078-926508B95D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432F1BE-F88F-4C17-A0BB-B634FB085A7A}"/>
              </a:ext>
            </a:extLst>
          </p:cNvPr>
          <p:cNvSpPr>
            <a:spLocks noGrp="1"/>
          </p:cNvSpPr>
          <p:nvPr>
            <p:ph type="dt" sz="half" idx="10"/>
          </p:nvPr>
        </p:nvSpPr>
        <p:spPr/>
        <p:txBody>
          <a:bodyPr/>
          <a:lstStyle/>
          <a:p>
            <a:fld id="{F305F82C-B0B7-4544-828C-2E35154807AA}" type="datetimeFigureOut">
              <a:rPr lang="en-SG" smtClean="0"/>
              <a:t>10/12/2021</a:t>
            </a:fld>
            <a:endParaRPr lang="en-SG"/>
          </a:p>
        </p:txBody>
      </p:sp>
      <p:sp>
        <p:nvSpPr>
          <p:cNvPr id="5" name="Footer Placeholder 4">
            <a:extLst>
              <a:ext uri="{FF2B5EF4-FFF2-40B4-BE49-F238E27FC236}">
                <a16:creationId xmlns:a16="http://schemas.microsoft.com/office/drawing/2014/main" id="{FDF8D90F-E586-4152-8888-1DF253606A3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36CC95A-B457-49FB-AFD0-37B2CBFE8915}"/>
              </a:ext>
            </a:extLst>
          </p:cNvPr>
          <p:cNvSpPr>
            <a:spLocks noGrp="1"/>
          </p:cNvSpPr>
          <p:nvPr>
            <p:ph type="sldNum" sz="quarter" idx="12"/>
          </p:nvPr>
        </p:nvSpPr>
        <p:spPr/>
        <p:txBody>
          <a:bodyPr/>
          <a:lstStyle/>
          <a:p>
            <a:fld id="{42D6AF2D-7A1E-4D14-9DF4-72400946E589}" type="slidenum">
              <a:rPr lang="en-SG" smtClean="0"/>
              <a:t>‹#›</a:t>
            </a:fld>
            <a:endParaRPr lang="en-SG"/>
          </a:p>
        </p:txBody>
      </p:sp>
    </p:spTree>
    <p:extLst>
      <p:ext uri="{BB962C8B-B14F-4D97-AF65-F5344CB8AC3E}">
        <p14:creationId xmlns:p14="http://schemas.microsoft.com/office/powerpoint/2010/main" val="1857661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C894-A221-49E5-931F-5032160F5C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F11DCB4D-5B88-4FEC-B45F-0C05688777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8539FC-493B-4AA3-B5B4-D85A928B6D0B}"/>
              </a:ext>
            </a:extLst>
          </p:cNvPr>
          <p:cNvSpPr>
            <a:spLocks noGrp="1"/>
          </p:cNvSpPr>
          <p:nvPr>
            <p:ph type="dt" sz="half" idx="10"/>
          </p:nvPr>
        </p:nvSpPr>
        <p:spPr/>
        <p:txBody>
          <a:bodyPr/>
          <a:lstStyle/>
          <a:p>
            <a:fld id="{F305F82C-B0B7-4544-828C-2E35154807AA}" type="datetimeFigureOut">
              <a:rPr lang="en-SG" smtClean="0"/>
              <a:t>10/12/2021</a:t>
            </a:fld>
            <a:endParaRPr lang="en-SG"/>
          </a:p>
        </p:txBody>
      </p:sp>
      <p:sp>
        <p:nvSpPr>
          <p:cNvPr id="5" name="Footer Placeholder 4">
            <a:extLst>
              <a:ext uri="{FF2B5EF4-FFF2-40B4-BE49-F238E27FC236}">
                <a16:creationId xmlns:a16="http://schemas.microsoft.com/office/drawing/2014/main" id="{6B4603F1-E79E-4CDF-A6DF-80E5E1CA8B3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D657D4C-37ED-4D35-9C38-87C36C5FD275}"/>
              </a:ext>
            </a:extLst>
          </p:cNvPr>
          <p:cNvSpPr>
            <a:spLocks noGrp="1"/>
          </p:cNvSpPr>
          <p:nvPr>
            <p:ph type="sldNum" sz="quarter" idx="12"/>
          </p:nvPr>
        </p:nvSpPr>
        <p:spPr/>
        <p:txBody>
          <a:bodyPr/>
          <a:lstStyle/>
          <a:p>
            <a:fld id="{42D6AF2D-7A1E-4D14-9DF4-72400946E589}" type="slidenum">
              <a:rPr lang="en-SG" smtClean="0"/>
              <a:t>‹#›</a:t>
            </a:fld>
            <a:endParaRPr lang="en-SG"/>
          </a:p>
        </p:txBody>
      </p:sp>
    </p:spTree>
    <p:extLst>
      <p:ext uri="{BB962C8B-B14F-4D97-AF65-F5344CB8AC3E}">
        <p14:creationId xmlns:p14="http://schemas.microsoft.com/office/powerpoint/2010/main" val="654326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9667F-7437-498D-8598-857AB95BB7A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F1FECE6-65D0-4B9F-B058-284D1A7A90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CBAFEBE-3A1A-453E-8F09-AAC7615DA0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7D6B0BD7-6A27-4975-B782-42A8DB86B54B}"/>
              </a:ext>
            </a:extLst>
          </p:cNvPr>
          <p:cNvSpPr>
            <a:spLocks noGrp="1"/>
          </p:cNvSpPr>
          <p:nvPr>
            <p:ph type="dt" sz="half" idx="10"/>
          </p:nvPr>
        </p:nvSpPr>
        <p:spPr/>
        <p:txBody>
          <a:bodyPr/>
          <a:lstStyle/>
          <a:p>
            <a:fld id="{F305F82C-B0B7-4544-828C-2E35154807AA}" type="datetimeFigureOut">
              <a:rPr lang="en-SG" smtClean="0"/>
              <a:t>10/12/2021</a:t>
            </a:fld>
            <a:endParaRPr lang="en-SG"/>
          </a:p>
        </p:txBody>
      </p:sp>
      <p:sp>
        <p:nvSpPr>
          <p:cNvPr id="6" name="Footer Placeholder 5">
            <a:extLst>
              <a:ext uri="{FF2B5EF4-FFF2-40B4-BE49-F238E27FC236}">
                <a16:creationId xmlns:a16="http://schemas.microsoft.com/office/drawing/2014/main" id="{63D4B8FF-CF00-4D3F-8951-B924B8C578A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E621DEB-F929-439E-B8B0-10AEAC91862F}"/>
              </a:ext>
            </a:extLst>
          </p:cNvPr>
          <p:cNvSpPr>
            <a:spLocks noGrp="1"/>
          </p:cNvSpPr>
          <p:nvPr>
            <p:ph type="sldNum" sz="quarter" idx="12"/>
          </p:nvPr>
        </p:nvSpPr>
        <p:spPr/>
        <p:txBody>
          <a:bodyPr/>
          <a:lstStyle/>
          <a:p>
            <a:fld id="{42D6AF2D-7A1E-4D14-9DF4-72400946E589}" type="slidenum">
              <a:rPr lang="en-SG" smtClean="0"/>
              <a:t>‹#›</a:t>
            </a:fld>
            <a:endParaRPr lang="en-SG"/>
          </a:p>
        </p:txBody>
      </p:sp>
    </p:spTree>
    <p:extLst>
      <p:ext uri="{BB962C8B-B14F-4D97-AF65-F5344CB8AC3E}">
        <p14:creationId xmlns:p14="http://schemas.microsoft.com/office/powerpoint/2010/main" val="81345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8905-144E-4F55-A9CC-7A66896D5CE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FDFAF8D-D2A5-47E9-ACB4-023438CE61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CF1F85-CDB9-42AD-853F-300CFF7977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BC4739A4-FB65-4156-B7FC-A1475EB22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76828F-2F71-4040-9796-8C83A7FD7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9CB0FC61-3CE2-4F50-954B-F8797035AC16}"/>
              </a:ext>
            </a:extLst>
          </p:cNvPr>
          <p:cNvSpPr>
            <a:spLocks noGrp="1"/>
          </p:cNvSpPr>
          <p:nvPr>
            <p:ph type="dt" sz="half" idx="10"/>
          </p:nvPr>
        </p:nvSpPr>
        <p:spPr/>
        <p:txBody>
          <a:bodyPr/>
          <a:lstStyle/>
          <a:p>
            <a:fld id="{F305F82C-B0B7-4544-828C-2E35154807AA}" type="datetimeFigureOut">
              <a:rPr lang="en-SG" smtClean="0"/>
              <a:t>10/12/2021</a:t>
            </a:fld>
            <a:endParaRPr lang="en-SG"/>
          </a:p>
        </p:txBody>
      </p:sp>
      <p:sp>
        <p:nvSpPr>
          <p:cNvPr id="8" name="Footer Placeholder 7">
            <a:extLst>
              <a:ext uri="{FF2B5EF4-FFF2-40B4-BE49-F238E27FC236}">
                <a16:creationId xmlns:a16="http://schemas.microsoft.com/office/drawing/2014/main" id="{AEE501F0-E3E9-4891-B84D-19DFC55C4C2F}"/>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06F3406-2399-48A5-8216-69F52515C2C4}"/>
              </a:ext>
            </a:extLst>
          </p:cNvPr>
          <p:cNvSpPr>
            <a:spLocks noGrp="1"/>
          </p:cNvSpPr>
          <p:nvPr>
            <p:ph type="sldNum" sz="quarter" idx="12"/>
          </p:nvPr>
        </p:nvSpPr>
        <p:spPr/>
        <p:txBody>
          <a:bodyPr/>
          <a:lstStyle/>
          <a:p>
            <a:fld id="{42D6AF2D-7A1E-4D14-9DF4-72400946E589}" type="slidenum">
              <a:rPr lang="en-SG" smtClean="0"/>
              <a:t>‹#›</a:t>
            </a:fld>
            <a:endParaRPr lang="en-SG"/>
          </a:p>
        </p:txBody>
      </p:sp>
    </p:spTree>
    <p:extLst>
      <p:ext uri="{BB962C8B-B14F-4D97-AF65-F5344CB8AC3E}">
        <p14:creationId xmlns:p14="http://schemas.microsoft.com/office/powerpoint/2010/main" val="63939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48B82-B26E-46B7-8DCA-FA0CC451FD13}"/>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007C2C9-3812-4D2D-8FFB-7131B51A1AF3}"/>
              </a:ext>
            </a:extLst>
          </p:cNvPr>
          <p:cNvSpPr>
            <a:spLocks noGrp="1"/>
          </p:cNvSpPr>
          <p:nvPr>
            <p:ph type="dt" sz="half" idx="10"/>
          </p:nvPr>
        </p:nvSpPr>
        <p:spPr/>
        <p:txBody>
          <a:bodyPr/>
          <a:lstStyle/>
          <a:p>
            <a:fld id="{F305F82C-B0B7-4544-828C-2E35154807AA}" type="datetimeFigureOut">
              <a:rPr lang="en-SG" smtClean="0"/>
              <a:t>10/12/2021</a:t>
            </a:fld>
            <a:endParaRPr lang="en-SG"/>
          </a:p>
        </p:txBody>
      </p:sp>
      <p:sp>
        <p:nvSpPr>
          <p:cNvPr id="4" name="Footer Placeholder 3">
            <a:extLst>
              <a:ext uri="{FF2B5EF4-FFF2-40B4-BE49-F238E27FC236}">
                <a16:creationId xmlns:a16="http://schemas.microsoft.com/office/drawing/2014/main" id="{A149F2B0-770B-47D5-9480-BFDB53FE161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DB553A97-75E8-4B88-BD04-DEB23FB0AE78}"/>
              </a:ext>
            </a:extLst>
          </p:cNvPr>
          <p:cNvSpPr>
            <a:spLocks noGrp="1"/>
          </p:cNvSpPr>
          <p:nvPr>
            <p:ph type="sldNum" sz="quarter" idx="12"/>
          </p:nvPr>
        </p:nvSpPr>
        <p:spPr/>
        <p:txBody>
          <a:bodyPr/>
          <a:lstStyle/>
          <a:p>
            <a:fld id="{42D6AF2D-7A1E-4D14-9DF4-72400946E589}" type="slidenum">
              <a:rPr lang="en-SG" smtClean="0"/>
              <a:t>‹#›</a:t>
            </a:fld>
            <a:endParaRPr lang="en-SG"/>
          </a:p>
        </p:txBody>
      </p:sp>
    </p:spTree>
    <p:extLst>
      <p:ext uri="{BB962C8B-B14F-4D97-AF65-F5344CB8AC3E}">
        <p14:creationId xmlns:p14="http://schemas.microsoft.com/office/powerpoint/2010/main" val="2192803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C338FD-E9AB-45A9-ACED-366A169027F9}"/>
              </a:ext>
            </a:extLst>
          </p:cNvPr>
          <p:cNvSpPr>
            <a:spLocks noGrp="1"/>
          </p:cNvSpPr>
          <p:nvPr>
            <p:ph type="dt" sz="half" idx="10"/>
          </p:nvPr>
        </p:nvSpPr>
        <p:spPr/>
        <p:txBody>
          <a:bodyPr/>
          <a:lstStyle/>
          <a:p>
            <a:fld id="{F305F82C-B0B7-4544-828C-2E35154807AA}" type="datetimeFigureOut">
              <a:rPr lang="en-SG" smtClean="0"/>
              <a:t>10/12/2021</a:t>
            </a:fld>
            <a:endParaRPr lang="en-SG"/>
          </a:p>
        </p:txBody>
      </p:sp>
      <p:sp>
        <p:nvSpPr>
          <p:cNvPr id="3" name="Footer Placeholder 2">
            <a:extLst>
              <a:ext uri="{FF2B5EF4-FFF2-40B4-BE49-F238E27FC236}">
                <a16:creationId xmlns:a16="http://schemas.microsoft.com/office/drawing/2014/main" id="{78FD8F55-8A75-452B-83EF-FCD0E5321BBD}"/>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AC096032-433C-408C-A3D0-1B08BDEF12CF}"/>
              </a:ext>
            </a:extLst>
          </p:cNvPr>
          <p:cNvSpPr>
            <a:spLocks noGrp="1"/>
          </p:cNvSpPr>
          <p:nvPr>
            <p:ph type="sldNum" sz="quarter" idx="12"/>
          </p:nvPr>
        </p:nvSpPr>
        <p:spPr/>
        <p:txBody>
          <a:bodyPr/>
          <a:lstStyle/>
          <a:p>
            <a:fld id="{42D6AF2D-7A1E-4D14-9DF4-72400946E589}" type="slidenum">
              <a:rPr lang="en-SG" smtClean="0"/>
              <a:t>‹#›</a:t>
            </a:fld>
            <a:endParaRPr lang="en-SG"/>
          </a:p>
        </p:txBody>
      </p:sp>
    </p:spTree>
    <p:extLst>
      <p:ext uri="{BB962C8B-B14F-4D97-AF65-F5344CB8AC3E}">
        <p14:creationId xmlns:p14="http://schemas.microsoft.com/office/powerpoint/2010/main" val="362436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7260-FD60-460A-8D34-92AB98A8AF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69D2542-343F-432D-81EC-E7A0FC8AE9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3463EDD1-7E59-4E3F-8926-55FDA23020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6A6A35-7D93-461D-9E91-7F82A5F866C2}"/>
              </a:ext>
            </a:extLst>
          </p:cNvPr>
          <p:cNvSpPr>
            <a:spLocks noGrp="1"/>
          </p:cNvSpPr>
          <p:nvPr>
            <p:ph type="dt" sz="half" idx="10"/>
          </p:nvPr>
        </p:nvSpPr>
        <p:spPr/>
        <p:txBody>
          <a:bodyPr/>
          <a:lstStyle/>
          <a:p>
            <a:fld id="{F305F82C-B0B7-4544-828C-2E35154807AA}" type="datetimeFigureOut">
              <a:rPr lang="en-SG" smtClean="0"/>
              <a:t>10/12/2021</a:t>
            </a:fld>
            <a:endParaRPr lang="en-SG"/>
          </a:p>
        </p:txBody>
      </p:sp>
      <p:sp>
        <p:nvSpPr>
          <p:cNvPr id="6" name="Footer Placeholder 5">
            <a:extLst>
              <a:ext uri="{FF2B5EF4-FFF2-40B4-BE49-F238E27FC236}">
                <a16:creationId xmlns:a16="http://schemas.microsoft.com/office/drawing/2014/main" id="{629948DF-BB3A-42DB-B174-FD66BADE654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E8AE808-3BFC-40BD-90A0-033D6E8368A0}"/>
              </a:ext>
            </a:extLst>
          </p:cNvPr>
          <p:cNvSpPr>
            <a:spLocks noGrp="1"/>
          </p:cNvSpPr>
          <p:nvPr>
            <p:ph type="sldNum" sz="quarter" idx="12"/>
          </p:nvPr>
        </p:nvSpPr>
        <p:spPr/>
        <p:txBody>
          <a:bodyPr/>
          <a:lstStyle/>
          <a:p>
            <a:fld id="{42D6AF2D-7A1E-4D14-9DF4-72400946E589}" type="slidenum">
              <a:rPr lang="en-SG" smtClean="0"/>
              <a:t>‹#›</a:t>
            </a:fld>
            <a:endParaRPr lang="en-SG"/>
          </a:p>
        </p:txBody>
      </p:sp>
    </p:spTree>
    <p:extLst>
      <p:ext uri="{BB962C8B-B14F-4D97-AF65-F5344CB8AC3E}">
        <p14:creationId xmlns:p14="http://schemas.microsoft.com/office/powerpoint/2010/main" val="2042564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AE74-C6CE-470E-9C9F-010F12F00C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3DDC4C1B-5178-4DE8-916D-5140DE7244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B9601FCE-FB50-4F8F-AF25-5BBC8453E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CB400-DEF3-4C9F-A5E8-6A78462D65FF}"/>
              </a:ext>
            </a:extLst>
          </p:cNvPr>
          <p:cNvSpPr>
            <a:spLocks noGrp="1"/>
          </p:cNvSpPr>
          <p:nvPr>
            <p:ph type="dt" sz="half" idx="10"/>
          </p:nvPr>
        </p:nvSpPr>
        <p:spPr/>
        <p:txBody>
          <a:bodyPr/>
          <a:lstStyle/>
          <a:p>
            <a:fld id="{F305F82C-B0B7-4544-828C-2E35154807AA}" type="datetimeFigureOut">
              <a:rPr lang="en-SG" smtClean="0"/>
              <a:t>10/12/2021</a:t>
            </a:fld>
            <a:endParaRPr lang="en-SG"/>
          </a:p>
        </p:txBody>
      </p:sp>
      <p:sp>
        <p:nvSpPr>
          <p:cNvPr id="6" name="Footer Placeholder 5">
            <a:extLst>
              <a:ext uri="{FF2B5EF4-FFF2-40B4-BE49-F238E27FC236}">
                <a16:creationId xmlns:a16="http://schemas.microsoft.com/office/drawing/2014/main" id="{3F3F0055-F249-4DA7-92CF-794F27DD04A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AB13BD2E-E7EE-4350-B8CC-011F5D5933A8}"/>
              </a:ext>
            </a:extLst>
          </p:cNvPr>
          <p:cNvSpPr>
            <a:spLocks noGrp="1"/>
          </p:cNvSpPr>
          <p:nvPr>
            <p:ph type="sldNum" sz="quarter" idx="12"/>
          </p:nvPr>
        </p:nvSpPr>
        <p:spPr/>
        <p:txBody>
          <a:bodyPr/>
          <a:lstStyle/>
          <a:p>
            <a:fld id="{42D6AF2D-7A1E-4D14-9DF4-72400946E589}" type="slidenum">
              <a:rPr lang="en-SG" smtClean="0"/>
              <a:t>‹#›</a:t>
            </a:fld>
            <a:endParaRPr lang="en-SG"/>
          </a:p>
        </p:txBody>
      </p:sp>
    </p:spTree>
    <p:extLst>
      <p:ext uri="{BB962C8B-B14F-4D97-AF65-F5344CB8AC3E}">
        <p14:creationId xmlns:p14="http://schemas.microsoft.com/office/powerpoint/2010/main" val="1889342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FB09D3-9CA2-4325-997E-09251DDA2C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A5425A8-CD9E-4A74-812A-8425BDE4C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E2839AA-10BD-4166-BADE-E8DA5A73CF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05F82C-B0B7-4544-828C-2E35154807AA}" type="datetimeFigureOut">
              <a:rPr lang="en-SG" smtClean="0"/>
              <a:t>10/12/2021</a:t>
            </a:fld>
            <a:endParaRPr lang="en-SG"/>
          </a:p>
        </p:txBody>
      </p:sp>
      <p:sp>
        <p:nvSpPr>
          <p:cNvPr id="5" name="Footer Placeholder 4">
            <a:extLst>
              <a:ext uri="{FF2B5EF4-FFF2-40B4-BE49-F238E27FC236}">
                <a16:creationId xmlns:a16="http://schemas.microsoft.com/office/drawing/2014/main" id="{731D9EBC-C50F-4C55-B57F-52BD424736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BBD05095-865F-42C6-AF6F-3089B51B72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6AF2D-7A1E-4D14-9DF4-72400946E589}" type="slidenum">
              <a:rPr lang="en-SG" smtClean="0"/>
              <a:t>‹#›</a:t>
            </a:fld>
            <a:endParaRPr lang="en-SG"/>
          </a:p>
        </p:txBody>
      </p:sp>
    </p:spTree>
    <p:extLst>
      <p:ext uri="{BB962C8B-B14F-4D97-AF65-F5344CB8AC3E}">
        <p14:creationId xmlns:p14="http://schemas.microsoft.com/office/powerpoint/2010/main" val="3790899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56C4166-2F5B-44D3-B065-9DC14C524FA8}"/>
              </a:ext>
            </a:extLst>
          </p:cNvPr>
          <p:cNvSpPr>
            <a:spLocks noGrp="1"/>
          </p:cNvSpPr>
          <p:nvPr>
            <p:ph type="ctrTitle"/>
          </p:nvPr>
        </p:nvSpPr>
        <p:spPr>
          <a:xfrm>
            <a:off x="2908742" y="1546746"/>
            <a:ext cx="6616633" cy="1575141"/>
          </a:xfrm>
        </p:spPr>
        <p:txBody>
          <a:bodyPr>
            <a:normAutofit/>
          </a:bodyPr>
          <a:lstStyle/>
          <a:p>
            <a:r>
              <a:rPr lang="en-SG" sz="5200" b="1">
                <a:solidFill>
                  <a:schemeClr val="tx2"/>
                </a:solidFill>
                <a:latin typeface="+mn-lt"/>
              </a:rPr>
              <a:t>ST1508 : PRACTICAL AI</a:t>
            </a:r>
          </a:p>
        </p:txBody>
      </p:sp>
      <p:sp>
        <p:nvSpPr>
          <p:cNvPr id="3" name="Subtitle 2">
            <a:extLst>
              <a:ext uri="{FF2B5EF4-FFF2-40B4-BE49-F238E27FC236}">
                <a16:creationId xmlns:a16="http://schemas.microsoft.com/office/drawing/2014/main" id="{250C3F40-C4C0-49D0-8BEF-B9F476F0B532}"/>
              </a:ext>
            </a:extLst>
          </p:cNvPr>
          <p:cNvSpPr>
            <a:spLocks noGrp="1"/>
          </p:cNvSpPr>
          <p:nvPr>
            <p:ph type="subTitle" idx="1"/>
          </p:nvPr>
        </p:nvSpPr>
        <p:spPr>
          <a:xfrm>
            <a:off x="3215424" y="3227378"/>
            <a:ext cx="5760846" cy="682079"/>
          </a:xfrm>
        </p:spPr>
        <p:txBody>
          <a:bodyPr>
            <a:normAutofit/>
          </a:bodyPr>
          <a:lstStyle/>
          <a:p>
            <a:r>
              <a:rPr lang="en-SG" sz="3600" b="1">
                <a:solidFill>
                  <a:schemeClr val="tx2"/>
                </a:solidFill>
                <a:latin typeface="Calibri Light" panose="020F0302020204030204" pitchFamily="34" charset="0"/>
                <a:cs typeface="Calibri Light" panose="020F0302020204030204" pitchFamily="34" charset="0"/>
              </a:rPr>
              <a:t>CA1 Assignment</a:t>
            </a:r>
          </a:p>
        </p:txBody>
      </p:sp>
      <p:sp>
        <p:nvSpPr>
          <p:cNvPr id="20" name="Subtitle 2">
            <a:extLst>
              <a:ext uri="{FF2B5EF4-FFF2-40B4-BE49-F238E27FC236}">
                <a16:creationId xmlns:a16="http://schemas.microsoft.com/office/drawing/2014/main" id="{2F2550B0-FE58-4267-8B1E-3F266A692E63}"/>
              </a:ext>
            </a:extLst>
          </p:cNvPr>
          <p:cNvSpPr txBox="1">
            <a:spLocks/>
          </p:cNvSpPr>
          <p:nvPr/>
        </p:nvSpPr>
        <p:spPr>
          <a:xfrm>
            <a:off x="3215424" y="4232610"/>
            <a:ext cx="5760846" cy="13641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SG" sz="2000">
                <a:solidFill>
                  <a:schemeClr val="tx2"/>
                </a:solidFill>
              </a:rPr>
              <a:t>Done by: Jumana Haseen (2021627), Chong Jun Hui (2021094), Tushita </a:t>
            </a:r>
            <a:r>
              <a:rPr lang="en-SG" sz="2000" err="1">
                <a:solidFill>
                  <a:schemeClr val="tx2"/>
                </a:solidFill>
              </a:rPr>
              <a:t>Govindaraj</a:t>
            </a:r>
            <a:r>
              <a:rPr lang="en-SG" sz="2000">
                <a:solidFill>
                  <a:schemeClr val="tx2"/>
                </a:solidFill>
              </a:rPr>
              <a:t> (2012155)</a:t>
            </a:r>
          </a:p>
          <a:p>
            <a:r>
              <a:rPr lang="en-SG" sz="2000">
                <a:solidFill>
                  <a:schemeClr val="tx2"/>
                </a:solidFill>
              </a:rPr>
              <a:t>DAAA/FT/2B/02</a:t>
            </a:r>
          </a:p>
        </p:txBody>
      </p:sp>
    </p:spTree>
    <p:extLst>
      <p:ext uri="{BB962C8B-B14F-4D97-AF65-F5344CB8AC3E}">
        <p14:creationId xmlns:p14="http://schemas.microsoft.com/office/powerpoint/2010/main" val="2017594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a:latin typeface="+mn-lt"/>
              </a:rPr>
              <a:t>SQL Database Set Up</a:t>
            </a:r>
          </a:p>
        </p:txBody>
      </p:sp>
      <p:sp>
        <p:nvSpPr>
          <p:cNvPr id="4" name="TextBox 3">
            <a:extLst>
              <a:ext uri="{FF2B5EF4-FFF2-40B4-BE49-F238E27FC236}">
                <a16:creationId xmlns:a16="http://schemas.microsoft.com/office/drawing/2014/main" id="{F57C04F1-BDBC-4A2F-9BA6-DF3049B686B7}"/>
              </a:ext>
            </a:extLst>
          </p:cNvPr>
          <p:cNvSpPr txBox="1"/>
          <p:nvPr/>
        </p:nvSpPr>
        <p:spPr>
          <a:xfrm>
            <a:off x="1014060" y="1577515"/>
            <a:ext cx="6085323" cy="4393982"/>
          </a:xfrm>
          <a:prstGeom prst="rect">
            <a:avLst/>
          </a:prstGeom>
        </p:spPr>
        <p:txBody>
          <a:bodyPr vert="horz" lIns="91440" tIns="45720" rIns="91440" bIns="45720" rtlCol="0">
            <a:normAutofit/>
          </a:bodyPr>
          <a:lstStyle/>
          <a:p>
            <a:pPr>
              <a:lnSpc>
                <a:spcPct val="90000"/>
              </a:lnSpc>
              <a:spcAft>
                <a:spcPts val="1200"/>
              </a:spcAft>
            </a:pPr>
            <a:r>
              <a:rPr lang="en-US" sz="2000"/>
              <a:t>Merged all the 5 feature tables to make one big table.</a:t>
            </a:r>
          </a:p>
          <a:p>
            <a:pPr>
              <a:lnSpc>
                <a:spcPct val="90000"/>
              </a:lnSpc>
              <a:spcAft>
                <a:spcPts val="1200"/>
              </a:spcAft>
            </a:pPr>
            <a:r>
              <a:rPr lang="en-US" sz="2000"/>
              <a:t>Duplicated </a:t>
            </a:r>
            <a:r>
              <a:rPr lang="en-US" sz="2000" err="1"/>
              <a:t>bookingID</a:t>
            </a:r>
            <a:r>
              <a:rPr lang="en-US" sz="2000"/>
              <a:t> records were removed.</a:t>
            </a:r>
          </a:p>
          <a:p>
            <a:pPr marL="800100" lvl="1" indent="-342900">
              <a:lnSpc>
                <a:spcPct val="90000"/>
              </a:lnSpc>
              <a:spcAft>
                <a:spcPts val="600"/>
              </a:spcAft>
              <a:buFont typeface="Arial" panose="020B0604020202020204" pitchFamily="34" charset="0"/>
              <a:buChar char="•"/>
            </a:pPr>
            <a:r>
              <a:rPr lang="en-US" sz="2000"/>
              <a:t>ID </a:t>
            </a:r>
            <a:r>
              <a:rPr lang="en-US" sz="2000">
                <a:sym typeface="Wingdings" panose="05000000000000000000" pitchFamily="2" charset="2"/>
              </a:rPr>
              <a:t> Primary key for features table</a:t>
            </a:r>
          </a:p>
          <a:p>
            <a:pPr marL="800100" lvl="1" indent="-342900">
              <a:lnSpc>
                <a:spcPct val="90000"/>
              </a:lnSpc>
              <a:spcAft>
                <a:spcPts val="600"/>
              </a:spcAft>
              <a:buFont typeface="Arial" panose="020B0604020202020204" pitchFamily="34" charset="0"/>
              <a:buChar char="•"/>
            </a:pPr>
            <a:r>
              <a:rPr lang="en-US" sz="2000" err="1">
                <a:sym typeface="Wingdings" panose="05000000000000000000" pitchFamily="2" charset="2"/>
              </a:rPr>
              <a:t>bookingID</a:t>
            </a:r>
            <a:r>
              <a:rPr lang="en-US" sz="2000">
                <a:sym typeface="Wingdings" panose="05000000000000000000" pitchFamily="2" charset="2"/>
              </a:rPr>
              <a:t>  Primary key for labels table</a:t>
            </a:r>
          </a:p>
          <a:p>
            <a:pPr lvl="2">
              <a:lnSpc>
                <a:spcPct val="90000"/>
              </a:lnSpc>
              <a:spcAft>
                <a:spcPts val="1200"/>
              </a:spcAft>
            </a:pPr>
            <a:r>
              <a:rPr lang="en-US" sz="2000">
                <a:sym typeface="Wingdings" panose="05000000000000000000" pitchFamily="2" charset="2"/>
              </a:rPr>
              <a:t>	  Foreign key referenced to 		      </a:t>
            </a:r>
            <a:r>
              <a:rPr lang="en-US" sz="2000" err="1">
                <a:sym typeface="Wingdings" panose="05000000000000000000" pitchFamily="2" charset="2"/>
              </a:rPr>
              <a:t>bookingID</a:t>
            </a:r>
            <a:r>
              <a:rPr lang="en-US" sz="2000">
                <a:sym typeface="Wingdings" panose="05000000000000000000" pitchFamily="2" charset="2"/>
              </a:rPr>
              <a:t> column in features table.</a:t>
            </a:r>
          </a:p>
          <a:p>
            <a:pPr>
              <a:lnSpc>
                <a:spcPct val="90000"/>
              </a:lnSpc>
              <a:spcAft>
                <a:spcPts val="600"/>
              </a:spcAft>
            </a:pPr>
            <a:r>
              <a:rPr lang="en-US" sz="2000"/>
              <a:t>The top 5 records of out final features and labels is shown below.</a:t>
            </a:r>
          </a:p>
          <a:p>
            <a:pPr>
              <a:lnSpc>
                <a:spcPct val="90000"/>
              </a:lnSpc>
              <a:spcAft>
                <a:spcPts val="600"/>
              </a:spcAft>
            </a:pPr>
            <a:endParaRPr lang="en-US" sz="2000"/>
          </a:p>
        </p:txBody>
      </p:sp>
      <p:grpSp>
        <p:nvGrpSpPr>
          <p:cNvPr id="23" name="Group 2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Diagram&#10;&#10;Description automatically generated">
            <a:extLst>
              <a:ext uri="{FF2B5EF4-FFF2-40B4-BE49-F238E27FC236}">
                <a16:creationId xmlns:a16="http://schemas.microsoft.com/office/drawing/2014/main" id="{7DC1F394-3FEB-42A4-BBC5-09A0C80F7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168670" y="1155645"/>
            <a:ext cx="3407154" cy="2759796"/>
          </a:xfrm>
          <a:prstGeom prst="rect">
            <a:avLst/>
          </a:prstGeom>
          <a:noFill/>
        </p:spPr>
      </p:pic>
      <p:grpSp>
        <p:nvGrpSpPr>
          <p:cNvPr id="27" name="Group 2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8" name="Isosceles Triangle 2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Graphical user interface, application&#10;&#10;Description automatically generated">
            <a:extLst>
              <a:ext uri="{FF2B5EF4-FFF2-40B4-BE49-F238E27FC236}">
                <a16:creationId xmlns:a16="http://schemas.microsoft.com/office/drawing/2014/main" id="{0CAAC05F-6CB5-4832-BEA0-FBB9A8A86280}"/>
              </a:ext>
            </a:extLst>
          </p:cNvPr>
          <p:cNvPicPr>
            <a:picLocks noChangeAspect="1"/>
          </p:cNvPicPr>
          <p:nvPr/>
        </p:nvPicPr>
        <p:blipFill>
          <a:blip r:embed="rId3"/>
          <a:stretch>
            <a:fillRect/>
          </a:stretch>
        </p:blipFill>
        <p:spPr>
          <a:xfrm>
            <a:off x="1989153" y="4655464"/>
            <a:ext cx="8586671" cy="1567067"/>
          </a:xfrm>
          <a:prstGeom prst="rect">
            <a:avLst/>
          </a:prstGeom>
        </p:spPr>
      </p:pic>
      <p:sp>
        <p:nvSpPr>
          <p:cNvPr id="19" name="TextBox 18">
            <a:extLst>
              <a:ext uri="{FF2B5EF4-FFF2-40B4-BE49-F238E27FC236}">
                <a16:creationId xmlns:a16="http://schemas.microsoft.com/office/drawing/2014/main" id="{93F9A23D-120B-4269-9441-5DD523439495}"/>
              </a:ext>
            </a:extLst>
          </p:cNvPr>
          <p:cNvSpPr txBox="1"/>
          <p:nvPr/>
        </p:nvSpPr>
        <p:spPr>
          <a:xfrm>
            <a:off x="7344196" y="3774506"/>
            <a:ext cx="1126550" cy="522397"/>
          </a:xfrm>
          <a:prstGeom prst="rect">
            <a:avLst/>
          </a:prstGeom>
        </p:spPr>
        <p:txBody>
          <a:bodyPr vert="horz" lIns="91440" tIns="45720" rIns="91440" bIns="45720" rtlCol="0">
            <a:normAutofit/>
          </a:bodyPr>
          <a:lstStyle/>
          <a:p>
            <a:pPr>
              <a:lnSpc>
                <a:spcPct val="90000"/>
              </a:lnSpc>
              <a:spcAft>
                <a:spcPts val="1200"/>
              </a:spcAft>
            </a:pPr>
            <a:r>
              <a:rPr lang="en-US" sz="1200" i="1">
                <a:solidFill>
                  <a:srgbClr val="FF0000"/>
                </a:solidFill>
              </a:rPr>
              <a:t>(7460914, 12) </a:t>
            </a:r>
          </a:p>
          <a:p>
            <a:pPr>
              <a:lnSpc>
                <a:spcPct val="90000"/>
              </a:lnSpc>
              <a:spcAft>
                <a:spcPts val="600"/>
              </a:spcAft>
            </a:pPr>
            <a:endParaRPr lang="en-US" sz="1200" i="1">
              <a:solidFill>
                <a:srgbClr val="FF0000"/>
              </a:solidFill>
            </a:endParaRPr>
          </a:p>
        </p:txBody>
      </p:sp>
      <p:sp>
        <p:nvSpPr>
          <p:cNvPr id="20" name="TextBox 19">
            <a:extLst>
              <a:ext uri="{FF2B5EF4-FFF2-40B4-BE49-F238E27FC236}">
                <a16:creationId xmlns:a16="http://schemas.microsoft.com/office/drawing/2014/main" id="{EFB60DAE-62A9-4C39-9E23-F9720DB83AD0}"/>
              </a:ext>
            </a:extLst>
          </p:cNvPr>
          <p:cNvSpPr txBox="1"/>
          <p:nvPr/>
        </p:nvSpPr>
        <p:spPr>
          <a:xfrm>
            <a:off x="9518561" y="2803753"/>
            <a:ext cx="1126550" cy="522397"/>
          </a:xfrm>
          <a:prstGeom prst="rect">
            <a:avLst/>
          </a:prstGeom>
        </p:spPr>
        <p:txBody>
          <a:bodyPr vert="horz" lIns="91440" tIns="45720" rIns="91440" bIns="45720" rtlCol="0">
            <a:normAutofit/>
          </a:bodyPr>
          <a:lstStyle/>
          <a:p>
            <a:pPr>
              <a:lnSpc>
                <a:spcPct val="90000"/>
              </a:lnSpc>
              <a:spcAft>
                <a:spcPts val="1200"/>
              </a:spcAft>
            </a:pPr>
            <a:r>
              <a:rPr lang="en-US" sz="1200" i="1">
                <a:solidFill>
                  <a:srgbClr val="FF0000"/>
                </a:solidFill>
              </a:rPr>
              <a:t>(19982,2)</a:t>
            </a:r>
          </a:p>
        </p:txBody>
      </p:sp>
    </p:spTree>
    <p:extLst>
      <p:ext uri="{BB962C8B-B14F-4D97-AF65-F5344CB8AC3E}">
        <p14:creationId xmlns:p14="http://schemas.microsoft.com/office/powerpoint/2010/main" val="1006535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ectangle 5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Freeform: Shape 55">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1116701" y="2452526"/>
            <a:ext cx="4248318" cy="1952947"/>
          </a:xfrm>
          <a:noFill/>
        </p:spPr>
        <p:txBody>
          <a:bodyPr vert="horz" lIns="91440" tIns="45720" rIns="91440" bIns="45720" rtlCol="0" anchor="ctr">
            <a:normAutofit/>
          </a:bodyPr>
          <a:lstStyle/>
          <a:p>
            <a:pPr algn="ctr"/>
            <a:r>
              <a:rPr lang="en-US" sz="3600" b="1" kern="1200">
                <a:solidFill>
                  <a:srgbClr val="080808"/>
                </a:solidFill>
              </a:rPr>
              <a:t>Complex Queries</a:t>
            </a:r>
            <a:endParaRPr lang="en-US" sz="3600" b="1" kern="1200">
              <a:solidFill>
                <a:srgbClr val="080808"/>
              </a:solidFill>
              <a:ea typeface="+mj-ea"/>
              <a:cs typeface="+mj-cs"/>
            </a:endParaRPr>
          </a:p>
        </p:txBody>
      </p:sp>
      <p:sp>
        <p:nvSpPr>
          <p:cNvPr id="58" name="Isosceles Triangle 57">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Query 1</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612802"/>
            <a:ext cx="10905066" cy="1646019"/>
          </a:xfrm>
        </p:spPr>
        <p:txBody>
          <a:bodyPr>
            <a:normAutofit/>
          </a:bodyPr>
          <a:lstStyle/>
          <a:p>
            <a:pPr marL="0" indent="0">
              <a:spcBef>
                <a:spcPts val="0"/>
              </a:spcBef>
              <a:buNone/>
            </a:pPr>
            <a:r>
              <a:rPr lang="en-SG" sz="1400" i="1">
                <a:solidFill>
                  <a:schemeClr val="accent2">
                    <a:lumMod val="50000"/>
                  </a:schemeClr>
                </a:solidFill>
              </a:rPr>
              <a:t>SELECT </a:t>
            </a:r>
            <a:r>
              <a:rPr lang="en-SG" sz="1400" i="1" err="1">
                <a:solidFill>
                  <a:schemeClr val="accent2">
                    <a:lumMod val="50000"/>
                  </a:schemeClr>
                </a:solidFill>
              </a:rPr>
              <a:t>bookingID</a:t>
            </a:r>
            <a:r>
              <a:rPr lang="en-SG" sz="1400" i="1">
                <a:solidFill>
                  <a:schemeClr val="accent2">
                    <a:lumMod val="50000"/>
                  </a:schemeClr>
                </a:solidFill>
              </a:rPr>
              <a:t>, ROUND(Speed,2) 'Speed (m/s)', ROUND(acceleration_x,2) '</a:t>
            </a:r>
            <a:r>
              <a:rPr lang="en-SG" sz="1400" i="1" err="1">
                <a:solidFill>
                  <a:schemeClr val="accent2">
                    <a:lumMod val="50000"/>
                  </a:schemeClr>
                </a:solidFill>
              </a:rPr>
              <a:t>acceleration_x</a:t>
            </a:r>
            <a:r>
              <a:rPr lang="en-SG" sz="1400" i="1">
                <a:solidFill>
                  <a:schemeClr val="accent2">
                    <a:lumMod val="50000"/>
                  </a:schemeClr>
                </a:solidFill>
              </a:rPr>
              <a:t>', ROUND(acceleration_y,2) '</a:t>
            </a:r>
            <a:r>
              <a:rPr lang="en-SG" sz="1400" i="1" err="1">
                <a:solidFill>
                  <a:schemeClr val="accent2">
                    <a:lumMod val="50000"/>
                  </a:schemeClr>
                </a:solidFill>
              </a:rPr>
              <a:t>acceleration_y</a:t>
            </a:r>
            <a:r>
              <a:rPr lang="en-SG" sz="1400" i="1">
                <a:solidFill>
                  <a:schemeClr val="accent2">
                    <a:lumMod val="50000"/>
                  </a:schemeClr>
                </a:solidFill>
              </a:rPr>
              <a:t>', ROUND(acceleration_z,2) '</a:t>
            </a:r>
            <a:r>
              <a:rPr lang="en-SG" sz="1400" i="1" err="1">
                <a:solidFill>
                  <a:schemeClr val="accent2">
                    <a:lumMod val="50000"/>
                  </a:schemeClr>
                </a:solidFill>
              </a:rPr>
              <a:t>acceleration_z</a:t>
            </a:r>
            <a:r>
              <a:rPr lang="en-SG" sz="1400" i="1">
                <a:solidFill>
                  <a:schemeClr val="accent2">
                    <a:lumMod val="50000"/>
                  </a:schemeClr>
                </a:solidFill>
              </a:rPr>
              <a:t>', ROUND(gyro_x,2) '</a:t>
            </a:r>
            <a:r>
              <a:rPr lang="en-SG" sz="1400" i="1" err="1">
                <a:solidFill>
                  <a:schemeClr val="accent2">
                    <a:lumMod val="50000"/>
                  </a:schemeClr>
                </a:solidFill>
              </a:rPr>
              <a:t>gyro_x</a:t>
            </a:r>
            <a:r>
              <a:rPr lang="en-SG" sz="1400" i="1">
                <a:solidFill>
                  <a:schemeClr val="accent2">
                    <a:lumMod val="50000"/>
                  </a:schemeClr>
                </a:solidFill>
              </a:rPr>
              <a:t>', ROUND(gyro_y,2) '</a:t>
            </a:r>
            <a:r>
              <a:rPr lang="en-SG" sz="1400" i="1" err="1">
                <a:solidFill>
                  <a:schemeClr val="accent2">
                    <a:lumMod val="50000"/>
                  </a:schemeClr>
                </a:solidFill>
              </a:rPr>
              <a:t>gyro_y</a:t>
            </a:r>
            <a:r>
              <a:rPr lang="en-SG" sz="1400" i="1">
                <a:solidFill>
                  <a:schemeClr val="accent2">
                    <a:lumMod val="50000"/>
                  </a:schemeClr>
                </a:solidFill>
              </a:rPr>
              <a:t>', ROUND(gyro_z,2) '</a:t>
            </a:r>
            <a:r>
              <a:rPr lang="en-SG" sz="1400" i="1" err="1">
                <a:solidFill>
                  <a:schemeClr val="accent2">
                    <a:lumMod val="50000"/>
                  </a:schemeClr>
                </a:solidFill>
              </a:rPr>
              <a:t>gyro_z</a:t>
            </a:r>
            <a:r>
              <a:rPr lang="en-SG" sz="1400" i="1">
                <a:solidFill>
                  <a:schemeClr val="accent2">
                    <a:lumMod val="50000"/>
                  </a:schemeClr>
                </a:solidFill>
              </a:rPr>
              <a:t>', label</a:t>
            </a:r>
          </a:p>
          <a:p>
            <a:pPr marL="0" indent="0">
              <a:spcBef>
                <a:spcPts val="0"/>
              </a:spcBef>
              <a:buNone/>
            </a:pPr>
            <a:r>
              <a:rPr lang="en-SG" sz="1400" i="1">
                <a:solidFill>
                  <a:schemeClr val="accent2">
                    <a:lumMod val="50000"/>
                  </a:schemeClr>
                </a:solidFill>
              </a:rPr>
              <a:t>FROM(SELECT </a:t>
            </a:r>
            <a:r>
              <a:rPr lang="en-SG" sz="1400" i="1" err="1">
                <a:solidFill>
                  <a:schemeClr val="accent2">
                    <a:lumMod val="50000"/>
                  </a:schemeClr>
                </a:solidFill>
              </a:rPr>
              <a:t>f.bookingID</a:t>
            </a:r>
            <a:r>
              <a:rPr lang="en-SG" sz="1400" i="1">
                <a:solidFill>
                  <a:schemeClr val="accent2">
                    <a:lumMod val="50000"/>
                  </a:schemeClr>
                </a:solidFill>
              </a:rPr>
              <a:t>, Speed, </a:t>
            </a:r>
            <a:r>
              <a:rPr lang="en-SG" sz="1400" i="1" err="1">
                <a:solidFill>
                  <a:schemeClr val="accent2">
                    <a:lumMod val="50000"/>
                  </a:schemeClr>
                </a:solidFill>
              </a:rPr>
              <a:t>acceleration_x</a:t>
            </a:r>
            <a:r>
              <a:rPr lang="en-SG" sz="1400" i="1">
                <a:solidFill>
                  <a:schemeClr val="accent2">
                    <a:lumMod val="50000"/>
                  </a:schemeClr>
                </a:solidFill>
              </a:rPr>
              <a:t>, </a:t>
            </a:r>
            <a:r>
              <a:rPr lang="en-SG" sz="1400" i="1" err="1">
                <a:solidFill>
                  <a:schemeClr val="accent2">
                    <a:lumMod val="50000"/>
                  </a:schemeClr>
                </a:solidFill>
              </a:rPr>
              <a:t>acceleration_y</a:t>
            </a:r>
            <a:r>
              <a:rPr lang="en-SG" sz="1400" i="1">
                <a:solidFill>
                  <a:schemeClr val="accent2">
                    <a:lumMod val="50000"/>
                  </a:schemeClr>
                </a:solidFill>
              </a:rPr>
              <a:t>, </a:t>
            </a:r>
            <a:r>
              <a:rPr lang="en-SG" sz="1400" i="1" err="1">
                <a:solidFill>
                  <a:schemeClr val="accent2">
                    <a:lumMod val="50000"/>
                  </a:schemeClr>
                </a:solidFill>
              </a:rPr>
              <a:t>acceleration_z</a:t>
            </a:r>
            <a:r>
              <a:rPr lang="en-SG" sz="1400" i="1">
                <a:solidFill>
                  <a:schemeClr val="accent2">
                    <a:lumMod val="50000"/>
                  </a:schemeClr>
                </a:solidFill>
              </a:rPr>
              <a:t>, </a:t>
            </a:r>
            <a:r>
              <a:rPr lang="en-SG" sz="1400" i="1" err="1">
                <a:solidFill>
                  <a:schemeClr val="accent2">
                    <a:lumMod val="50000"/>
                  </a:schemeClr>
                </a:solidFill>
              </a:rPr>
              <a:t>gyro_x</a:t>
            </a:r>
            <a:r>
              <a:rPr lang="en-SG" sz="1400" i="1">
                <a:solidFill>
                  <a:schemeClr val="accent2">
                    <a:lumMod val="50000"/>
                  </a:schemeClr>
                </a:solidFill>
              </a:rPr>
              <a:t>, </a:t>
            </a:r>
            <a:r>
              <a:rPr lang="en-SG" sz="1400" i="1" err="1">
                <a:solidFill>
                  <a:schemeClr val="accent2">
                    <a:lumMod val="50000"/>
                  </a:schemeClr>
                </a:solidFill>
              </a:rPr>
              <a:t>gyro_y</a:t>
            </a:r>
            <a:r>
              <a:rPr lang="en-SG" sz="1400" i="1">
                <a:solidFill>
                  <a:schemeClr val="accent2">
                    <a:lumMod val="50000"/>
                  </a:schemeClr>
                </a:solidFill>
              </a:rPr>
              <a:t>, </a:t>
            </a:r>
            <a:r>
              <a:rPr lang="en-SG" sz="1400" i="1" err="1">
                <a:solidFill>
                  <a:schemeClr val="accent2">
                    <a:lumMod val="50000"/>
                  </a:schemeClr>
                </a:solidFill>
              </a:rPr>
              <a:t>gyro_z</a:t>
            </a:r>
            <a:r>
              <a:rPr lang="en-SG" sz="1400" i="1">
                <a:solidFill>
                  <a:schemeClr val="accent2">
                    <a:lumMod val="50000"/>
                  </a:schemeClr>
                </a:solidFill>
              </a:rPr>
              <a:t>, </a:t>
            </a:r>
            <a:r>
              <a:rPr lang="en-SG" sz="1400" i="1" err="1">
                <a:solidFill>
                  <a:schemeClr val="accent2">
                    <a:lumMod val="50000"/>
                  </a:schemeClr>
                </a:solidFill>
              </a:rPr>
              <a:t>l.label</a:t>
            </a:r>
            <a:endParaRPr lang="en-SG" sz="1400" i="1">
              <a:solidFill>
                <a:schemeClr val="accent2">
                  <a:lumMod val="50000"/>
                </a:schemeClr>
              </a:solidFill>
            </a:endParaRPr>
          </a:p>
          <a:p>
            <a:pPr marL="0" indent="0">
              <a:spcBef>
                <a:spcPts val="0"/>
              </a:spcBef>
              <a:buNone/>
            </a:pPr>
            <a:r>
              <a:rPr lang="en-SG" sz="1400" i="1">
                <a:solidFill>
                  <a:schemeClr val="accent2">
                    <a:lumMod val="50000"/>
                  </a:schemeClr>
                </a:solidFill>
              </a:rPr>
              <a:t>	RANK() OVER (PARTITION BY </a:t>
            </a:r>
            <a:r>
              <a:rPr lang="en-SG" sz="1400" i="1" err="1">
                <a:solidFill>
                  <a:schemeClr val="accent2">
                    <a:lumMod val="50000"/>
                  </a:schemeClr>
                </a:solidFill>
              </a:rPr>
              <a:t>f.bookingID</a:t>
            </a:r>
            <a:r>
              <a:rPr lang="en-SG" sz="1400" i="1">
                <a:solidFill>
                  <a:schemeClr val="accent2">
                    <a:lumMod val="50000"/>
                  </a:schemeClr>
                </a:solidFill>
              </a:rPr>
              <a:t> ORDER BY Speed DESC) AS ranking </a:t>
            </a:r>
          </a:p>
          <a:p>
            <a:pPr marL="0" indent="0">
              <a:spcBef>
                <a:spcPts val="0"/>
              </a:spcBef>
              <a:buNone/>
            </a:pPr>
            <a:r>
              <a:rPr lang="en-SG" sz="1400" i="1">
                <a:solidFill>
                  <a:schemeClr val="accent2">
                    <a:lumMod val="50000"/>
                  </a:schemeClr>
                </a:solidFill>
              </a:rPr>
              <a:t>	FROM features f, labels l</a:t>
            </a:r>
          </a:p>
          <a:p>
            <a:pPr marL="0" indent="0">
              <a:spcBef>
                <a:spcPts val="0"/>
              </a:spcBef>
              <a:buNone/>
            </a:pPr>
            <a:r>
              <a:rPr lang="en-SG" sz="1400" i="1">
                <a:solidFill>
                  <a:schemeClr val="accent2">
                    <a:lumMod val="50000"/>
                  </a:schemeClr>
                </a:solidFill>
              </a:rPr>
              <a:t>	WHERE </a:t>
            </a:r>
            <a:r>
              <a:rPr lang="en-SG" sz="1400" i="1" err="1">
                <a:solidFill>
                  <a:schemeClr val="accent2">
                    <a:lumMod val="50000"/>
                  </a:schemeClr>
                </a:solidFill>
              </a:rPr>
              <a:t>f.bookingID</a:t>
            </a:r>
            <a:r>
              <a:rPr lang="en-SG" sz="1400" i="1">
                <a:solidFill>
                  <a:schemeClr val="accent2">
                    <a:lumMod val="50000"/>
                  </a:schemeClr>
                </a:solidFill>
              </a:rPr>
              <a:t>=</a:t>
            </a:r>
            <a:r>
              <a:rPr lang="en-SG" sz="1400" i="1" err="1">
                <a:solidFill>
                  <a:schemeClr val="accent2">
                    <a:lumMod val="50000"/>
                  </a:schemeClr>
                </a:solidFill>
              </a:rPr>
              <a:t>l.bookingID</a:t>
            </a:r>
            <a:r>
              <a:rPr lang="en-SG" sz="1400" i="1">
                <a:solidFill>
                  <a:schemeClr val="accent2">
                    <a:lumMod val="50000"/>
                  </a:schemeClr>
                </a:solidFill>
              </a:rPr>
              <a:t> AND </a:t>
            </a:r>
            <a:r>
              <a:rPr lang="en-SG" sz="1400" i="1" err="1">
                <a:solidFill>
                  <a:schemeClr val="accent2">
                    <a:lumMod val="50000"/>
                  </a:schemeClr>
                </a:solidFill>
              </a:rPr>
              <a:t>l.label</a:t>
            </a:r>
            <a:r>
              <a:rPr lang="en-SG" sz="1400" i="1">
                <a:solidFill>
                  <a:schemeClr val="accent2">
                    <a:lumMod val="50000"/>
                  </a:schemeClr>
                </a:solidFill>
              </a:rPr>
              <a:t>=1</a:t>
            </a:r>
          </a:p>
          <a:p>
            <a:pPr marL="0" indent="0">
              <a:spcBef>
                <a:spcPts val="0"/>
              </a:spcBef>
              <a:buNone/>
            </a:pPr>
            <a:r>
              <a:rPr lang="en-SG" sz="1400" i="1">
                <a:solidFill>
                  <a:schemeClr val="accent2">
                    <a:lumMod val="50000"/>
                  </a:schemeClr>
                </a:solidFill>
              </a:rPr>
              <a:t>	GROUP BY </a:t>
            </a:r>
            <a:r>
              <a:rPr lang="en-SG" sz="1400" i="1" err="1">
                <a:solidFill>
                  <a:schemeClr val="accent2">
                    <a:lumMod val="50000"/>
                  </a:schemeClr>
                </a:solidFill>
              </a:rPr>
              <a:t>f.bookingID</a:t>
            </a:r>
            <a:r>
              <a:rPr lang="en-SG" sz="1400" i="1">
                <a:solidFill>
                  <a:schemeClr val="accent2">
                    <a:lumMod val="50000"/>
                  </a:schemeClr>
                </a:solidFill>
              </a:rPr>
              <a:t>, Speed, </a:t>
            </a:r>
            <a:r>
              <a:rPr lang="en-SG" sz="1400" i="1" err="1">
                <a:solidFill>
                  <a:schemeClr val="accent2">
                    <a:lumMod val="50000"/>
                  </a:schemeClr>
                </a:solidFill>
              </a:rPr>
              <a:t>acceleration_x</a:t>
            </a:r>
            <a:r>
              <a:rPr lang="en-SG" sz="1400" i="1">
                <a:solidFill>
                  <a:schemeClr val="accent2">
                    <a:lumMod val="50000"/>
                  </a:schemeClr>
                </a:solidFill>
              </a:rPr>
              <a:t>, </a:t>
            </a:r>
            <a:r>
              <a:rPr lang="en-SG" sz="1400" i="1" err="1">
                <a:solidFill>
                  <a:schemeClr val="accent2">
                    <a:lumMod val="50000"/>
                  </a:schemeClr>
                </a:solidFill>
              </a:rPr>
              <a:t>acceleration_y</a:t>
            </a:r>
            <a:r>
              <a:rPr lang="en-SG" sz="1400" i="1">
                <a:solidFill>
                  <a:schemeClr val="accent2">
                    <a:lumMod val="50000"/>
                  </a:schemeClr>
                </a:solidFill>
              </a:rPr>
              <a:t>, </a:t>
            </a:r>
            <a:r>
              <a:rPr lang="en-SG" sz="1400" i="1" err="1">
                <a:solidFill>
                  <a:schemeClr val="accent2">
                    <a:lumMod val="50000"/>
                  </a:schemeClr>
                </a:solidFill>
              </a:rPr>
              <a:t>acceleration_z</a:t>
            </a:r>
            <a:r>
              <a:rPr lang="en-SG" sz="1400" i="1">
                <a:solidFill>
                  <a:schemeClr val="accent2">
                    <a:lumMod val="50000"/>
                  </a:schemeClr>
                </a:solidFill>
              </a:rPr>
              <a:t>, </a:t>
            </a:r>
            <a:r>
              <a:rPr lang="en-SG" sz="1400" i="1" err="1">
                <a:solidFill>
                  <a:schemeClr val="accent2">
                    <a:lumMod val="50000"/>
                  </a:schemeClr>
                </a:solidFill>
              </a:rPr>
              <a:t>gyro_x</a:t>
            </a:r>
            <a:r>
              <a:rPr lang="en-SG" sz="1400" i="1">
                <a:solidFill>
                  <a:schemeClr val="accent2">
                    <a:lumMod val="50000"/>
                  </a:schemeClr>
                </a:solidFill>
              </a:rPr>
              <a:t>, </a:t>
            </a:r>
            <a:r>
              <a:rPr lang="en-SG" sz="1400" i="1" err="1">
                <a:solidFill>
                  <a:schemeClr val="accent2">
                    <a:lumMod val="50000"/>
                  </a:schemeClr>
                </a:solidFill>
              </a:rPr>
              <a:t>gyro_y</a:t>
            </a:r>
            <a:r>
              <a:rPr lang="en-SG" sz="1400" i="1">
                <a:solidFill>
                  <a:schemeClr val="accent2">
                    <a:lumMod val="50000"/>
                  </a:schemeClr>
                </a:solidFill>
              </a:rPr>
              <a:t>, </a:t>
            </a:r>
            <a:r>
              <a:rPr lang="en-SG" sz="1400" i="1" err="1">
                <a:solidFill>
                  <a:schemeClr val="accent2">
                    <a:lumMod val="50000"/>
                  </a:schemeClr>
                </a:solidFill>
              </a:rPr>
              <a:t>gyro_z</a:t>
            </a:r>
            <a:r>
              <a:rPr lang="en-SG" sz="1400" i="1">
                <a:solidFill>
                  <a:schemeClr val="accent2">
                    <a:lumMod val="50000"/>
                  </a:schemeClr>
                </a:solidFill>
              </a:rPr>
              <a:t>, </a:t>
            </a:r>
            <a:r>
              <a:rPr lang="en-SG" sz="1400" i="1" err="1">
                <a:solidFill>
                  <a:schemeClr val="accent2">
                    <a:lumMod val="50000"/>
                  </a:schemeClr>
                </a:solidFill>
              </a:rPr>
              <a:t>l.label</a:t>
            </a:r>
            <a:r>
              <a:rPr lang="en-SG" sz="1400" i="1">
                <a:solidFill>
                  <a:schemeClr val="accent2">
                    <a:lumMod val="50000"/>
                  </a:schemeClr>
                </a:solidFill>
              </a:rPr>
              <a:t>) AS subquery</a:t>
            </a:r>
          </a:p>
          <a:p>
            <a:pPr marL="0" indent="0">
              <a:spcBef>
                <a:spcPts val="0"/>
              </a:spcBef>
              <a:buNone/>
            </a:pPr>
            <a:r>
              <a:rPr lang="en-SG" sz="1400" i="1">
                <a:solidFill>
                  <a:schemeClr val="accent2">
                    <a:lumMod val="50000"/>
                  </a:schemeClr>
                </a:solidFill>
              </a:rPr>
              <a:t>WHERE </a:t>
            </a:r>
            <a:r>
              <a:rPr lang="en-SG" sz="1400" i="1" err="1">
                <a:solidFill>
                  <a:schemeClr val="accent2">
                    <a:lumMod val="50000"/>
                  </a:schemeClr>
                </a:solidFill>
              </a:rPr>
              <a:t>subquery.ranking</a:t>
            </a:r>
            <a:r>
              <a:rPr lang="en-SG" sz="1400" i="1">
                <a:solidFill>
                  <a:schemeClr val="accent2">
                    <a:lumMod val="50000"/>
                  </a:schemeClr>
                </a:solidFill>
              </a:rPr>
              <a:t>=1</a:t>
            </a:r>
          </a:p>
          <a:p>
            <a:pPr marL="0" indent="0">
              <a:buNone/>
            </a:pPr>
            <a:endParaRPr lang="en-SG"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Table&#10;&#10;Description automatically generated">
            <a:extLst>
              <a:ext uri="{FF2B5EF4-FFF2-40B4-BE49-F238E27FC236}">
                <a16:creationId xmlns:a16="http://schemas.microsoft.com/office/drawing/2014/main" id="{34F46E20-6EF2-4CCE-94E8-985F713DD5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3625" y="3632075"/>
            <a:ext cx="4537419" cy="2805869"/>
          </a:xfrm>
          <a:prstGeom prst="rect">
            <a:avLst/>
          </a:prstGeom>
          <a:ln>
            <a:solidFill>
              <a:schemeClr val="tx1"/>
            </a:solidFill>
          </a:ln>
        </p:spPr>
      </p:pic>
      <p:sp>
        <p:nvSpPr>
          <p:cNvPr id="11" name="TextBox 10">
            <a:extLst>
              <a:ext uri="{FF2B5EF4-FFF2-40B4-BE49-F238E27FC236}">
                <a16:creationId xmlns:a16="http://schemas.microsoft.com/office/drawing/2014/main" id="{21709747-06BB-42F0-BF05-8389C150DCB3}"/>
              </a:ext>
            </a:extLst>
          </p:cNvPr>
          <p:cNvSpPr txBox="1"/>
          <p:nvPr/>
        </p:nvSpPr>
        <p:spPr>
          <a:xfrm>
            <a:off x="1764830" y="4001332"/>
            <a:ext cx="3307683" cy="1200329"/>
          </a:xfrm>
          <a:prstGeom prst="rect">
            <a:avLst/>
          </a:prstGeom>
          <a:noFill/>
        </p:spPr>
        <p:txBody>
          <a:bodyPr wrap="square">
            <a:spAutoFit/>
          </a:bodyPr>
          <a:lstStyle/>
          <a:p>
            <a:pPr marL="0" indent="0">
              <a:buNone/>
            </a:pPr>
            <a:r>
              <a:rPr lang="en-SG" b="1"/>
              <a:t>Recommendation:</a:t>
            </a:r>
            <a:r>
              <a:rPr lang="en-SG"/>
              <a:t> Taxi company should consider this changes when classifying a trip as safe or dangerous.</a:t>
            </a:r>
          </a:p>
        </p:txBody>
      </p:sp>
      <p:sp>
        <p:nvSpPr>
          <p:cNvPr id="13" name="TextBox 12">
            <a:extLst>
              <a:ext uri="{FF2B5EF4-FFF2-40B4-BE49-F238E27FC236}">
                <a16:creationId xmlns:a16="http://schemas.microsoft.com/office/drawing/2014/main" id="{D2294127-A65B-4EC6-BEF8-4AD22512A4D6}"/>
              </a:ext>
            </a:extLst>
          </p:cNvPr>
          <p:cNvSpPr txBox="1"/>
          <p:nvPr/>
        </p:nvSpPr>
        <p:spPr>
          <a:xfrm>
            <a:off x="6208492" y="3306948"/>
            <a:ext cx="3307683" cy="276999"/>
          </a:xfrm>
          <a:prstGeom prst="rect">
            <a:avLst/>
          </a:prstGeom>
          <a:noFill/>
        </p:spPr>
        <p:txBody>
          <a:bodyPr wrap="square">
            <a:spAutoFit/>
          </a:bodyPr>
          <a:lstStyle/>
          <a:p>
            <a:pPr marL="0" indent="0" algn="ctr">
              <a:buNone/>
            </a:pPr>
            <a:r>
              <a:rPr lang="en-SG" sz="1200" i="1"/>
              <a:t>Top 20 records.</a:t>
            </a:r>
          </a:p>
        </p:txBody>
      </p:sp>
      <p:sp>
        <p:nvSpPr>
          <p:cNvPr id="5" name="Rectangle 4">
            <a:extLst>
              <a:ext uri="{FF2B5EF4-FFF2-40B4-BE49-F238E27FC236}">
                <a16:creationId xmlns:a16="http://schemas.microsoft.com/office/drawing/2014/main" id="{7402EA43-3C51-4EEB-A8F1-20606C8DE6FF}"/>
              </a:ext>
            </a:extLst>
          </p:cNvPr>
          <p:cNvSpPr/>
          <p:nvPr/>
        </p:nvSpPr>
        <p:spPr>
          <a:xfrm>
            <a:off x="6837343" y="3583947"/>
            <a:ext cx="686712" cy="295231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60A414BD-9626-43B9-B0D0-928F7572A9B8}"/>
              </a:ext>
            </a:extLst>
          </p:cNvPr>
          <p:cNvSpPr/>
          <p:nvPr/>
        </p:nvSpPr>
        <p:spPr>
          <a:xfrm>
            <a:off x="7461688" y="3583947"/>
            <a:ext cx="1393553" cy="295231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C963EE12-360D-4C47-AF89-6B2123B2323B}"/>
              </a:ext>
            </a:extLst>
          </p:cNvPr>
          <p:cNvSpPr/>
          <p:nvPr/>
        </p:nvSpPr>
        <p:spPr>
          <a:xfrm>
            <a:off x="8767774" y="3582251"/>
            <a:ext cx="1088496" cy="295231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8364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animBg="1"/>
      <p:bldP spid="5" grpId="1" animBg="1"/>
      <p:bldP spid="15" grpId="0" animBg="1"/>
      <p:bldP spid="15" grpId="1" animBg="1"/>
      <p:bldP spid="17" grpId="0" animBg="1"/>
      <p:bldP spid="1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Query 2</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50418" y="1457471"/>
            <a:ext cx="10428260" cy="2501477"/>
          </a:xfrm>
        </p:spPr>
        <p:txBody>
          <a:bodyPr>
            <a:normAutofit/>
          </a:bodyPr>
          <a:lstStyle/>
          <a:p>
            <a:pPr marL="0" indent="0">
              <a:buNone/>
            </a:pPr>
            <a:r>
              <a:rPr lang="en-SG" sz="1400" i="1">
                <a:solidFill>
                  <a:schemeClr val="accent2">
                    <a:lumMod val="50000"/>
                  </a:schemeClr>
                </a:solidFill>
              </a:rPr>
              <a:t>SELECT ROUND(AVG(</a:t>
            </a:r>
            <a:r>
              <a:rPr lang="en-SG" sz="1400" i="1" err="1">
                <a:solidFill>
                  <a:schemeClr val="accent2">
                    <a:lumMod val="50000"/>
                  </a:schemeClr>
                </a:solidFill>
              </a:rPr>
              <a:t>averageaccuracy</a:t>
            </a:r>
            <a:r>
              <a:rPr lang="en-SG" sz="1400" i="1">
                <a:solidFill>
                  <a:schemeClr val="accent2">
                    <a:lumMod val="50000"/>
                  </a:schemeClr>
                </a:solidFill>
              </a:rPr>
              <a:t>),5) as 'average accuracy', ROUND(AVG(</a:t>
            </a:r>
            <a:r>
              <a:rPr lang="en-SG" sz="1400" i="1" err="1">
                <a:solidFill>
                  <a:schemeClr val="accent2">
                    <a:lumMod val="50000"/>
                  </a:schemeClr>
                </a:solidFill>
              </a:rPr>
              <a:t>averagebearing</a:t>
            </a:r>
            <a:r>
              <a:rPr lang="en-SG" sz="1400" i="1">
                <a:solidFill>
                  <a:schemeClr val="accent2">
                    <a:lumMod val="50000"/>
                  </a:schemeClr>
                </a:solidFill>
              </a:rPr>
              <a:t>),5) as 'average bearing', ROUND(AVG(</a:t>
            </a:r>
            <a:r>
              <a:rPr lang="en-SG" sz="1400" i="1" err="1">
                <a:solidFill>
                  <a:schemeClr val="accent2">
                    <a:lumMod val="50000"/>
                  </a:schemeClr>
                </a:solidFill>
              </a:rPr>
              <a:t>averageacceleration_x</a:t>
            </a:r>
            <a:r>
              <a:rPr lang="en-SG" sz="1400" i="1">
                <a:solidFill>
                  <a:schemeClr val="accent2">
                    <a:lumMod val="50000"/>
                  </a:schemeClr>
                </a:solidFill>
              </a:rPr>
              <a:t>),5) as 'average </a:t>
            </a:r>
            <a:r>
              <a:rPr lang="en-SG" sz="1400" i="1" err="1">
                <a:solidFill>
                  <a:schemeClr val="accent2">
                    <a:lumMod val="50000"/>
                  </a:schemeClr>
                </a:solidFill>
              </a:rPr>
              <a:t>acceleration_x</a:t>
            </a:r>
            <a:r>
              <a:rPr lang="en-SG" sz="1400" i="1">
                <a:solidFill>
                  <a:schemeClr val="accent2">
                    <a:lumMod val="50000"/>
                  </a:schemeClr>
                </a:solidFill>
              </a:rPr>
              <a:t>', ROUND(AVG(</a:t>
            </a:r>
            <a:r>
              <a:rPr lang="en-SG" sz="1400" i="1" err="1">
                <a:solidFill>
                  <a:schemeClr val="accent2">
                    <a:lumMod val="50000"/>
                  </a:schemeClr>
                </a:solidFill>
              </a:rPr>
              <a:t>averageacceleration_y</a:t>
            </a:r>
            <a:r>
              <a:rPr lang="en-SG" sz="1400" i="1">
                <a:solidFill>
                  <a:schemeClr val="accent2">
                    <a:lumMod val="50000"/>
                  </a:schemeClr>
                </a:solidFill>
              </a:rPr>
              <a:t>),5) as 'average </a:t>
            </a:r>
            <a:r>
              <a:rPr lang="en-SG" sz="1400" i="1" err="1">
                <a:solidFill>
                  <a:schemeClr val="accent2">
                    <a:lumMod val="50000"/>
                  </a:schemeClr>
                </a:solidFill>
              </a:rPr>
              <a:t>acceleration_y</a:t>
            </a:r>
            <a:r>
              <a:rPr lang="en-SG" sz="1400" i="1">
                <a:solidFill>
                  <a:schemeClr val="accent2">
                    <a:lumMod val="50000"/>
                  </a:schemeClr>
                </a:solidFill>
              </a:rPr>
              <a:t>', ROUND(AVG(</a:t>
            </a:r>
            <a:r>
              <a:rPr lang="en-SG" sz="1400" i="1" err="1">
                <a:solidFill>
                  <a:schemeClr val="accent2">
                    <a:lumMod val="50000"/>
                  </a:schemeClr>
                </a:solidFill>
              </a:rPr>
              <a:t>averageacceleration_z</a:t>
            </a:r>
            <a:r>
              <a:rPr lang="en-SG" sz="1400" i="1">
                <a:solidFill>
                  <a:schemeClr val="accent2">
                    <a:lumMod val="50000"/>
                  </a:schemeClr>
                </a:solidFill>
              </a:rPr>
              <a:t>),5) as 'average </a:t>
            </a:r>
            <a:r>
              <a:rPr lang="en-SG" sz="1400" i="1" err="1">
                <a:solidFill>
                  <a:schemeClr val="accent2">
                    <a:lumMod val="50000"/>
                  </a:schemeClr>
                </a:solidFill>
              </a:rPr>
              <a:t>acceleration_z</a:t>
            </a:r>
            <a:r>
              <a:rPr lang="en-SG" sz="1400" i="1">
                <a:solidFill>
                  <a:schemeClr val="accent2">
                    <a:lumMod val="50000"/>
                  </a:schemeClr>
                </a:solidFill>
              </a:rPr>
              <a:t>', ROUND(AVG(</a:t>
            </a:r>
            <a:r>
              <a:rPr lang="en-SG" sz="1400" i="1" err="1">
                <a:solidFill>
                  <a:schemeClr val="accent2">
                    <a:lumMod val="50000"/>
                  </a:schemeClr>
                </a:solidFill>
              </a:rPr>
              <a:t>averagegyro_x</a:t>
            </a:r>
            <a:r>
              <a:rPr lang="en-SG" sz="1400" i="1">
                <a:solidFill>
                  <a:schemeClr val="accent2">
                    <a:lumMod val="50000"/>
                  </a:schemeClr>
                </a:solidFill>
              </a:rPr>
              <a:t>),5) as 'average </a:t>
            </a:r>
            <a:r>
              <a:rPr lang="en-SG" sz="1400" i="1" err="1">
                <a:solidFill>
                  <a:schemeClr val="accent2">
                    <a:lumMod val="50000"/>
                  </a:schemeClr>
                </a:solidFill>
              </a:rPr>
              <a:t>gyro_x</a:t>
            </a:r>
            <a:r>
              <a:rPr lang="en-SG" sz="1400" i="1">
                <a:solidFill>
                  <a:schemeClr val="accent2">
                    <a:lumMod val="50000"/>
                  </a:schemeClr>
                </a:solidFill>
              </a:rPr>
              <a:t>', ROUND(AVG(</a:t>
            </a:r>
            <a:r>
              <a:rPr lang="en-SG" sz="1400" i="1" err="1">
                <a:solidFill>
                  <a:schemeClr val="accent2">
                    <a:lumMod val="50000"/>
                  </a:schemeClr>
                </a:solidFill>
              </a:rPr>
              <a:t>averagegyro_y</a:t>
            </a:r>
            <a:r>
              <a:rPr lang="en-SG" sz="1400" i="1">
                <a:solidFill>
                  <a:schemeClr val="accent2">
                    <a:lumMod val="50000"/>
                  </a:schemeClr>
                </a:solidFill>
              </a:rPr>
              <a:t>),5) as 'average </a:t>
            </a:r>
            <a:r>
              <a:rPr lang="en-SG" sz="1400" i="1" err="1">
                <a:solidFill>
                  <a:schemeClr val="accent2">
                    <a:lumMod val="50000"/>
                  </a:schemeClr>
                </a:solidFill>
              </a:rPr>
              <a:t>gyro_y</a:t>
            </a:r>
            <a:r>
              <a:rPr lang="en-SG" sz="1400" i="1">
                <a:solidFill>
                  <a:schemeClr val="accent2">
                    <a:lumMod val="50000"/>
                  </a:schemeClr>
                </a:solidFill>
              </a:rPr>
              <a:t>', ROUND(AVG(</a:t>
            </a:r>
            <a:r>
              <a:rPr lang="en-SG" sz="1400" i="1" err="1">
                <a:solidFill>
                  <a:schemeClr val="accent2">
                    <a:lumMod val="50000"/>
                  </a:schemeClr>
                </a:solidFill>
              </a:rPr>
              <a:t>averagegyro_z</a:t>
            </a:r>
            <a:r>
              <a:rPr lang="en-SG" sz="1400" i="1">
                <a:solidFill>
                  <a:schemeClr val="accent2">
                    <a:lumMod val="50000"/>
                  </a:schemeClr>
                </a:solidFill>
              </a:rPr>
              <a:t>),5) as 'average </a:t>
            </a:r>
            <a:r>
              <a:rPr lang="en-SG" sz="1400" i="1" err="1">
                <a:solidFill>
                  <a:schemeClr val="accent2">
                    <a:lumMod val="50000"/>
                  </a:schemeClr>
                </a:solidFill>
              </a:rPr>
              <a:t>gyro_z</a:t>
            </a:r>
            <a:r>
              <a:rPr lang="en-SG" sz="1400" i="1">
                <a:solidFill>
                  <a:schemeClr val="accent2">
                    <a:lumMod val="50000"/>
                  </a:schemeClr>
                </a:solidFill>
              </a:rPr>
              <a:t>', ROUND(AVG(</a:t>
            </a:r>
            <a:r>
              <a:rPr lang="en-SG" sz="1400" i="1" err="1">
                <a:solidFill>
                  <a:schemeClr val="accent2">
                    <a:lumMod val="50000"/>
                  </a:schemeClr>
                </a:solidFill>
              </a:rPr>
              <a:t>averagespeed</a:t>
            </a:r>
            <a:r>
              <a:rPr lang="en-SG" sz="1400" i="1">
                <a:solidFill>
                  <a:schemeClr val="accent2">
                    <a:lumMod val="50000"/>
                  </a:schemeClr>
                </a:solidFill>
              </a:rPr>
              <a:t>),5) as 'average speed', subquery1.label FROM (</a:t>
            </a:r>
          </a:p>
          <a:p>
            <a:pPr marL="457200" lvl="1" indent="0">
              <a:buNone/>
            </a:pPr>
            <a:r>
              <a:rPr lang="en-SG" sz="1400" i="1">
                <a:solidFill>
                  <a:schemeClr val="accent2">
                    <a:lumMod val="50000"/>
                  </a:schemeClr>
                </a:solidFill>
              </a:rPr>
              <a:t>SELECT </a:t>
            </a:r>
            <a:r>
              <a:rPr lang="en-SG" sz="1400" i="1" err="1">
                <a:solidFill>
                  <a:schemeClr val="accent2">
                    <a:lumMod val="50000"/>
                  </a:schemeClr>
                </a:solidFill>
              </a:rPr>
              <a:t>c.bookingID</a:t>
            </a:r>
            <a:r>
              <a:rPr lang="en-SG" sz="1400" i="1">
                <a:solidFill>
                  <a:schemeClr val="accent2">
                    <a:lumMod val="50000"/>
                  </a:schemeClr>
                </a:solidFill>
              </a:rPr>
              <a:t>, AVG(Accuracy) as '</a:t>
            </a:r>
            <a:r>
              <a:rPr lang="en-SG" sz="1400" i="1" err="1">
                <a:solidFill>
                  <a:schemeClr val="accent2">
                    <a:lumMod val="50000"/>
                  </a:schemeClr>
                </a:solidFill>
              </a:rPr>
              <a:t>averageaccuracy</a:t>
            </a:r>
            <a:r>
              <a:rPr lang="en-SG" sz="1400" i="1">
                <a:solidFill>
                  <a:schemeClr val="accent2">
                    <a:lumMod val="50000"/>
                  </a:schemeClr>
                </a:solidFill>
              </a:rPr>
              <a:t>', AVG(Bearing) as '</a:t>
            </a:r>
            <a:r>
              <a:rPr lang="en-SG" sz="1400" i="1" err="1">
                <a:solidFill>
                  <a:schemeClr val="accent2">
                    <a:lumMod val="50000"/>
                  </a:schemeClr>
                </a:solidFill>
              </a:rPr>
              <a:t>averagebearing</a:t>
            </a:r>
            <a:r>
              <a:rPr lang="en-SG" sz="1400" i="1">
                <a:solidFill>
                  <a:schemeClr val="accent2">
                    <a:lumMod val="50000"/>
                  </a:schemeClr>
                </a:solidFill>
              </a:rPr>
              <a:t>', AVG(</a:t>
            </a:r>
            <a:r>
              <a:rPr lang="en-SG" sz="1400" i="1" err="1">
                <a:solidFill>
                  <a:schemeClr val="accent2">
                    <a:lumMod val="50000"/>
                  </a:schemeClr>
                </a:solidFill>
              </a:rPr>
              <a:t>acceleration_x</a:t>
            </a:r>
            <a:r>
              <a:rPr lang="en-SG" sz="1400" i="1">
                <a:solidFill>
                  <a:schemeClr val="accent2">
                    <a:lumMod val="50000"/>
                  </a:schemeClr>
                </a:solidFill>
              </a:rPr>
              <a:t>) as '</a:t>
            </a:r>
            <a:r>
              <a:rPr lang="en-SG" sz="1400" i="1" err="1">
                <a:solidFill>
                  <a:schemeClr val="accent2">
                    <a:lumMod val="50000"/>
                  </a:schemeClr>
                </a:solidFill>
              </a:rPr>
              <a:t>averageacceleration_x</a:t>
            </a:r>
            <a:r>
              <a:rPr lang="en-SG" sz="1400" i="1">
                <a:solidFill>
                  <a:schemeClr val="accent2">
                    <a:lumMod val="50000"/>
                  </a:schemeClr>
                </a:solidFill>
              </a:rPr>
              <a:t>', AVG(</a:t>
            </a:r>
            <a:r>
              <a:rPr lang="en-SG" sz="1400" i="1" err="1">
                <a:solidFill>
                  <a:schemeClr val="accent2">
                    <a:lumMod val="50000"/>
                  </a:schemeClr>
                </a:solidFill>
              </a:rPr>
              <a:t>acceleration_y</a:t>
            </a:r>
            <a:r>
              <a:rPr lang="en-SG" sz="1400" i="1">
                <a:solidFill>
                  <a:schemeClr val="accent2">
                    <a:lumMod val="50000"/>
                  </a:schemeClr>
                </a:solidFill>
              </a:rPr>
              <a:t>) as '</a:t>
            </a:r>
            <a:r>
              <a:rPr lang="en-SG" sz="1400" i="1" err="1">
                <a:solidFill>
                  <a:schemeClr val="accent2">
                    <a:lumMod val="50000"/>
                  </a:schemeClr>
                </a:solidFill>
              </a:rPr>
              <a:t>averageacceleration_y</a:t>
            </a:r>
            <a:r>
              <a:rPr lang="en-SG" sz="1400" i="1">
                <a:solidFill>
                  <a:schemeClr val="accent2">
                    <a:lumMod val="50000"/>
                  </a:schemeClr>
                </a:solidFill>
              </a:rPr>
              <a:t>', AVG(</a:t>
            </a:r>
            <a:r>
              <a:rPr lang="en-SG" sz="1400" i="1" err="1">
                <a:solidFill>
                  <a:schemeClr val="accent2">
                    <a:lumMod val="50000"/>
                  </a:schemeClr>
                </a:solidFill>
              </a:rPr>
              <a:t>acceleration_z</a:t>
            </a:r>
            <a:r>
              <a:rPr lang="en-SG" sz="1400" i="1">
                <a:solidFill>
                  <a:schemeClr val="accent2">
                    <a:lumMod val="50000"/>
                  </a:schemeClr>
                </a:solidFill>
              </a:rPr>
              <a:t>) as '</a:t>
            </a:r>
            <a:r>
              <a:rPr lang="en-SG" sz="1400" i="1" err="1">
                <a:solidFill>
                  <a:schemeClr val="accent2">
                    <a:lumMod val="50000"/>
                  </a:schemeClr>
                </a:solidFill>
              </a:rPr>
              <a:t>averageacceleration_z</a:t>
            </a:r>
            <a:r>
              <a:rPr lang="en-SG" sz="1400" i="1">
                <a:solidFill>
                  <a:schemeClr val="accent2">
                    <a:lumMod val="50000"/>
                  </a:schemeClr>
                </a:solidFill>
              </a:rPr>
              <a:t>', AVG(</a:t>
            </a:r>
            <a:r>
              <a:rPr lang="en-SG" sz="1400" i="1" err="1">
                <a:solidFill>
                  <a:schemeClr val="accent2">
                    <a:lumMod val="50000"/>
                  </a:schemeClr>
                </a:solidFill>
              </a:rPr>
              <a:t>gyro_x</a:t>
            </a:r>
            <a:r>
              <a:rPr lang="en-SG" sz="1400" i="1">
                <a:solidFill>
                  <a:schemeClr val="accent2">
                    <a:lumMod val="50000"/>
                  </a:schemeClr>
                </a:solidFill>
              </a:rPr>
              <a:t>) as '</a:t>
            </a:r>
            <a:r>
              <a:rPr lang="en-SG" sz="1400" i="1" err="1">
                <a:solidFill>
                  <a:schemeClr val="accent2">
                    <a:lumMod val="50000"/>
                  </a:schemeClr>
                </a:solidFill>
              </a:rPr>
              <a:t>averagegyro_x</a:t>
            </a:r>
            <a:r>
              <a:rPr lang="en-SG" sz="1400" i="1">
                <a:solidFill>
                  <a:schemeClr val="accent2">
                    <a:lumMod val="50000"/>
                  </a:schemeClr>
                </a:solidFill>
              </a:rPr>
              <a:t>', AVG(</a:t>
            </a:r>
            <a:r>
              <a:rPr lang="en-SG" sz="1400" i="1" err="1">
                <a:solidFill>
                  <a:schemeClr val="accent2">
                    <a:lumMod val="50000"/>
                  </a:schemeClr>
                </a:solidFill>
              </a:rPr>
              <a:t>gyro_y</a:t>
            </a:r>
            <a:r>
              <a:rPr lang="en-SG" sz="1400" i="1">
                <a:solidFill>
                  <a:schemeClr val="accent2">
                    <a:lumMod val="50000"/>
                  </a:schemeClr>
                </a:solidFill>
              </a:rPr>
              <a:t>) as '</a:t>
            </a:r>
            <a:r>
              <a:rPr lang="en-SG" sz="1400" i="1" err="1">
                <a:solidFill>
                  <a:schemeClr val="accent2">
                    <a:lumMod val="50000"/>
                  </a:schemeClr>
                </a:solidFill>
              </a:rPr>
              <a:t>averagegyro_y</a:t>
            </a:r>
            <a:r>
              <a:rPr lang="en-SG" sz="1400" i="1">
                <a:solidFill>
                  <a:schemeClr val="accent2">
                    <a:lumMod val="50000"/>
                  </a:schemeClr>
                </a:solidFill>
              </a:rPr>
              <a:t>', AVG(</a:t>
            </a:r>
            <a:r>
              <a:rPr lang="en-SG" sz="1400" i="1" err="1">
                <a:solidFill>
                  <a:schemeClr val="accent2">
                    <a:lumMod val="50000"/>
                  </a:schemeClr>
                </a:solidFill>
              </a:rPr>
              <a:t>gyro_z</a:t>
            </a:r>
            <a:r>
              <a:rPr lang="en-SG" sz="1400" i="1">
                <a:solidFill>
                  <a:schemeClr val="accent2">
                    <a:lumMod val="50000"/>
                  </a:schemeClr>
                </a:solidFill>
              </a:rPr>
              <a:t>) as '</a:t>
            </a:r>
            <a:r>
              <a:rPr lang="en-SG" sz="1400" i="1" err="1">
                <a:solidFill>
                  <a:schemeClr val="accent2">
                    <a:lumMod val="50000"/>
                  </a:schemeClr>
                </a:solidFill>
              </a:rPr>
              <a:t>averagegyro_z</a:t>
            </a:r>
            <a:r>
              <a:rPr lang="en-SG" sz="1400" i="1">
                <a:solidFill>
                  <a:schemeClr val="accent2">
                    <a:lumMod val="50000"/>
                  </a:schemeClr>
                </a:solidFill>
              </a:rPr>
              <a:t>', AVG(speed) as '</a:t>
            </a:r>
            <a:r>
              <a:rPr lang="en-SG" sz="1400" i="1" err="1">
                <a:solidFill>
                  <a:schemeClr val="accent2">
                    <a:lumMod val="50000"/>
                  </a:schemeClr>
                </a:solidFill>
              </a:rPr>
              <a:t>averagespeed</a:t>
            </a:r>
            <a:r>
              <a:rPr lang="en-SG" sz="1400" i="1">
                <a:solidFill>
                  <a:schemeClr val="accent2">
                    <a:lumMod val="50000"/>
                  </a:schemeClr>
                </a:solidFill>
              </a:rPr>
              <a:t>', </a:t>
            </a:r>
            <a:r>
              <a:rPr lang="en-SG" sz="1400" i="1" err="1">
                <a:solidFill>
                  <a:schemeClr val="accent2">
                    <a:lumMod val="50000"/>
                  </a:schemeClr>
                </a:solidFill>
              </a:rPr>
              <a:t>c.label</a:t>
            </a:r>
            <a:r>
              <a:rPr lang="en-SG" sz="1400" i="1">
                <a:solidFill>
                  <a:schemeClr val="accent2">
                    <a:lumMod val="50000"/>
                  </a:schemeClr>
                </a:solidFill>
              </a:rPr>
              <a:t> </a:t>
            </a:r>
          </a:p>
          <a:p>
            <a:pPr marL="457200" lvl="1" indent="0">
              <a:buNone/>
            </a:pPr>
            <a:r>
              <a:rPr lang="en-SG" sz="1400" i="1">
                <a:solidFill>
                  <a:schemeClr val="accent2">
                    <a:lumMod val="50000"/>
                  </a:schemeClr>
                </a:solidFill>
              </a:rPr>
              <a:t>FROM features f INNER JOIN (SELECT e1.bookingID, e1.label FROM labels e1 </a:t>
            </a:r>
          </a:p>
          <a:p>
            <a:pPr marL="457200" lvl="1" indent="0">
              <a:buNone/>
            </a:pPr>
            <a:r>
              <a:rPr lang="en-SG" sz="1400" i="1">
                <a:solidFill>
                  <a:schemeClr val="accent2">
                    <a:lumMod val="50000"/>
                  </a:schemeClr>
                </a:solidFill>
              </a:rPr>
              <a:t>INNER JOIN (SELECT e3.bookingID FROM labels e3 GROUP BY e3.bookingID HAVING COUNT(e3.bookingID) = 1) e2 ON e1.bookingID = e2.bookingID) c ON </a:t>
            </a:r>
            <a:r>
              <a:rPr lang="en-SG" sz="1400" i="1" err="1">
                <a:solidFill>
                  <a:schemeClr val="accent2">
                    <a:lumMod val="50000"/>
                  </a:schemeClr>
                </a:solidFill>
              </a:rPr>
              <a:t>f.bookingID</a:t>
            </a:r>
            <a:r>
              <a:rPr lang="en-SG" sz="1400" i="1">
                <a:solidFill>
                  <a:schemeClr val="accent2">
                    <a:lumMod val="50000"/>
                  </a:schemeClr>
                </a:solidFill>
              </a:rPr>
              <a:t> = </a:t>
            </a:r>
            <a:r>
              <a:rPr lang="en-SG" sz="1400" i="1" err="1">
                <a:solidFill>
                  <a:schemeClr val="accent2">
                    <a:lumMod val="50000"/>
                  </a:schemeClr>
                </a:solidFill>
              </a:rPr>
              <a:t>c.bookingID</a:t>
            </a:r>
            <a:r>
              <a:rPr lang="en-SG" sz="1400" i="1">
                <a:solidFill>
                  <a:schemeClr val="accent2">
                    <a:lumMod val="50000"/>
                  </a:schemeClr>
                </a:solidFill>
              </a:rPr>
              <a:t> GROUP BY </a:t>
            </a:r>
            <a:r>
              <a:rPr lang="en-SG" sz="1400" i="1" err="1">
                <a:solidFill>
                  <a:schemeClr val="accent2">
                    <a:lumMod val="50000"/>
                  </a:schemeClr>
                </a:solidFill>
              </a:rPr>
              <a:t>c.bookingID</a:t>
            </a:r>
            <a:r>
              <a:rPr lang="en-SG" sz="1400" i="1">
                <a:solidFill>
                  <a:schemeClr val="accent2">
                    <a:lumMod val="50000"/>
                  </a:schemeClr>
                </a:solidFill>
              </a:rPr>
              <a:t>, </a:t>
            </a:r>
            <a:r>
              <a:rPr lang="en-SG" sz="1400" i="1" err="1">
                <a:solidFill>
                  <a:schemeClr val="accent2">
                    <a:lumMod val="50000"/>
                  </a:schemeClr>
                </a:solidFill>
              </a:rPr>
              <a:t>c.label</a:t>
            </a:r>
            <a:r>
              <a:rPr lang="en-SG" sz="1400" i="1">
                <a:solidFill>
                  <a:schemeClr val="accent2">
                    <a:lumMod val="50000"/>
                  </a:schemeClr>
                </a:solidFill>
              </a:rPr>
              <a:t>) subquery1 GROUP BY subquery1.label</a:t>
            </a:r>
          </a:p>
          <a:p>
            <a:pPr marL="457200" lvl="1" indent="0">
              <a:buNone/>
            </a:pPr>
            <a:endParaRPr lang="en-SG" sz="1400" i="1">
              <a:solidFill>
                <a:schemeClr val="accent2">
                  <a:lumMod val="50000"/>
                </a:schemeClr>
              </a:solidFill>
            </a:endParaRPr>
          </a:p>
          <a:p>
            <a:pPr marL="457200" lvl="1" indent="0">
              <a:buNone/>
            </a:pPr>
            <a:endParaRPr lang="en-SG" sz="1400" i="1">
              <a:solidFill>
                <a:schemeClr val="accent2">
                  <a:lumMod val="50000"/>
                </a:schemeClr>
              </a:solidFill>
            </a:endParaRPr>
          </a:p>
          <a:p>
            <a:endParaRPr lang="en-SG"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651D1AC1-F4BF-46E7-80ED-4B6DAF93C10E}"/>
              </a:ext>
            </a:extLst>
          </p:cNvPr>
          <p:cNvPicPr>
            <a:picLocks noChangeAspect="1"/>
          </p:cNvPicPr>
          <p:nvPr/>
        </p:nvPicPr>
        <p:blipFill>
          <a:blip r:embed="rId2"/>
          <a:stretch>
            <a:fillRect/>
          </a:stretch>
        </p:blipFill>
        <p:spPr>
          <a:xfrm>
            <a:off x="859408" y="4202834"/>
            <a:ext cx="10059560" cy="620134"/>
          </a:xfrm>
          <a:prstGeom prst="rect">
            <a:avLst/>
          </a:prstGeom>
          <a:ln>
            <a:solidFill>
              <a:schemeClr val="tx1"/>
            </a:solidFill>
          </a:ln>
        </p:spPr>
      </p:pic>
      <p:sp>
        <p:nvSpPr>
          <p:cNvPr id="11" name="TextBox 10">
            <a:extLst>
              <a:ext uri="{FF2B5EF4-FFF2-40B4-BE49-F238E27FC236}">
                <a16:creationId xmlns:a16="http://schemas.microsoft.com/office/drawing/2014/main" id="{03517652-3762-4BF1-A463-34561692502F}"/>
              </a:ext>
            </a:extLst>
          </p:cNvPr>
          <p:cNvSpPr txBox="1"/>
          <p:nvPr/>
        </p:nvSpPr>
        <p:spPr>
          <a:xfrm>
            <a:off x="958249" y="5142351"/>
            <a:ext cx="10275501" cy="646331"/>
          </a:xfrm>
          <a:prstGeom prst="rect">
            <a:avLst/>
          </a:prstGeom>
          <a:noFill/>
        </p:spPr>
        <p:txBody>
          <a:bodyPr wrap="square">
            <a:spAutoFit/>
          </a:bodyPr>
          <a:lstStyle/>
          <a:p>
            <a:pPr marL="0" indent="0">
              <a:buNone/>
            </a:pPr>
            <a:r>
              <a:rPr lang="en-SG" b="1"/>
              <a:t>Recommendation:</a:t>
            </a:r>
            <a:r>
              <a:rPr lang="en-SG"/>
              <a:t> Taxi company managers could use these values as the boundary/ limit for vehicles to follow so that passengers can have a safe trip.</a:t>
            </a:r>
          </a:p>
        </p:txBody>
      </p:sp>
      <p:sp>
        <p:nvSpPr>
          <p:cNvPr id="4" name="Rectangle 3">
            <a:extLst>
              <a:ext uri="{FF2B5EF4-FFF2-40B4-BE49-F238E27FC236}">
                <a16:creationId xmlns:a16="http://schemas.microsoft.com/office/drawing/2014/main" id="{B99E3097-D5A2-42DA-B42B-4D872CB9CB13}"/>
              </a:ext>
            </a:extLst>
          </p:cNvPr>
          <p:cNvSpPr/>
          <p:nvPr/>
        </p:nvSpPr>
        <p:spPr>
          <a:xfrm>
            <a:off x="1190125" y="4129238"/>
            <a:ext cx="1014060" cy="7796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CF9854FB-B8FF-47C0-B835-5007732FD314}"/>
              </a:ext>
            </a:extLst>
          </p:cNvPr>
          <p:cNvSpPr/>
          <p:nvPr/>
        </p:nvSpPr>
        <p:spPr>
          <a:xfrm>
            <a:off x="2204185" y="4141944"/>
            <a:ext cx="946036" cy="7796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57FF9E9E-F390-4106-BB1F-EB6992F7B08D}"/>
              </a:ext>
            </a:extLst>
          </p:cNvPr>
          <p:cNvSpPr/>
          <p:nvPr/>
        </p:nvSpPr>
        <p:spPr>
          <a:xfrm>
            <a:off x="3137010" y="4141944"/>
            <a:ext cx="3860556" cy="7796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1D1E3063-662A-486C-A4CE-06995BEF15D8}"/>
              </a:ext>
            </a:extLst>
          </p:cNvPr>
          <p:cNvSpPr/>
          <p:nvPr/>
        </p:nvSpPr>
        <p:spPr>
          <a:xfrm>
            <a:off x="6996229" y="4141944"/>
            <a:ext cx="2648285" cy="7796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92313772-1968-4A9C-AEEB-85BACCBFF2ED}"/>
              </a:ext>
            </a:extLst>
          </p:cNvPr>
          <p:cNvSpPr/>
          <p:nvPr/>
        </p:nvSpPr>
        <p:spPr>
          <a:xfrm>
            <a:off x="9644514" y="4141944"/>
            <a:ext cx="860745" cy="77964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4195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4" grpId="1" animBg="1"/>
      <p:bldP spid="13" grpId="0" animBg="1"/>
      <p:bldP spid="13" grpId="1" animBg="1"/>
      <p:bldP spid="15" grpId="0" animBg="1"/>
      <p:bldP spid="15" grpId="1" animBg="1"/>
      <p:bldP spid="17" grpId="0" animBg="1"/>
      <p:bldP spid="17" grpId="1" animBg="1"/>
      <p:bldP spid="18" grpId="0" animBg="1"/>
      <p:bldP spid="1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Query 3</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470247" y="1415051"/>
            <a:ext cx="10905066" cy="2396553"/>
          </a:xfrm>
        </p:spPr>
        <p:txBody>
          <a:bodyPr>
            <a:noAutofit/>
          </a:bodyPr>
          <a:lstStyle/>
          <a:p>
            <a:pPr indent="0">
              <a:lnSpc>
                <a:spcPct val="107000"/>
              </a:lnSpc>
              <a:spcBef>
                <a:spcPts val="0"/>
              </a:spcBef>
              <a:buNone/>
            </a:pPr>
            <a:r>
              <a:rPr lang="en-SG" sz="1400" i="1">
                <a:solidFill>
                  <a:schemeClr val="accent2">
                    <a:lumMod val="50000"/>
                  </a:schemeClr>
                </a:solidFill>
                <a:effectLst/>
                <a:ea typeface="DengXian" panose="02010600030101010101" pitchFamily="2" charset="-122"/>
                <a:cs typeface="Arial" panose="020B0604020202020204" pitchFamily="34" charset="0"/>
              </a:rPr>
              <a:t>SELECT subquery1.bookingID, [The biggest difference in time (s)], [</a:t>
            </a:r>
            <a:r>
              <a:rPr lang="en-SG" sz="1400" i="1" err="1">
                <a:solidFill>
                  <a:schemeClr val="accent2">
                    <a:lumMod val="50000"/>
                  </a:schemeClr>
                </a:solidFill>
                <a:effectLst/>
                <a:ea typeface="DengXian" panose="02010600030101010101" pitchFamily="2" charset="-122"/>
                <a:cs typeface="Arial" panose="020B0604020202020204" pitchFamily="34" charset="0"/>
              </a:rPr>
              <a:t>Avg</a:t>
            </a:r>
            <a:r>
              <a:rPr lang="en-SG" sz="1400" i="1">
                <a:solidFill>
                  <a:schemeClr val="accent2">
                    <a:lumMod val="50000"/>
                  </a:schemeClr>
                </a:solidFill>
                <a:effectLst/>
                <a:ea typeface="DengXian" panose="02010600030101010101" pitchFamily="2" charset="-122"/>
                <a:cs typeface="Arial" panose="020B0604020202020204" pitchFamily="34" charset="0"/>
              </a:rPr>
              <a:t> no of seconds taken for the sensor to record] FROM</a:t>
            </a:r>
          </a:p>
          <a:p>
            <a:pPr lvl="1" indent="0">
              <a:lnSpc>
                <a:spcPct val="107000"/>
              </a:lnSpc>
              <a:spcBef>
                <a:spcPts val="0"/>
              </a:spcBef>
              <a:buNone/>
            </a:pPr>
            <a:r>
              <a:rPr lang="en-SG" sz="1400" i="1">
                <a:solidFill>
                  <a:schemeClr val="accent2">
                    <a:lumMod val="50000"/>
                  </a:schemeClr>
                </a:solidFill>
                <a:effectLst/>
                <a:ea typeface="DengXian" panose="02010600030101010101" pitchFamily="2" charset="-122"/>
                <a:cs typeface="Arial" panose="020B0604020202020204" pitchFamily="34" charset="0"/>
              </a:rPr>
              <a:t>(SELECT </a:t>
            </a:r>
            <a:r>
              <a:rPr lang="en-SG" sz="1400" i="1" err="1">
                <a:solidFill>
                  <a:schemeClr val="accent2">
                    <a:lumMod val="50000"/>
                  </a:schemeClr>
                </a:solidFill>
                <a:effectLst/>
                <a:ea typeface="DengXian" panose="02010600030101010101" pitchFamily="2" charset="-122"/>
                <a:cs typeface="Arial" panose="020B0604020202020204" pitchFamily="34" charset="0"/>
              </a:rPr>
              <a:t>difft.bookingID</a:t>
            </a:r>
            <a:r>
              <a:rPr lang="en-SG" sz="1400" i="1">
                <a:solidFill>
                  <a:schemeClr val="accent2">
                    <a:lumMod val="50000"/>
                  </a:schemeClr>
                </a:solidFill>
                <a:effectLst/>
                <a:ea typeface="DengXian" panose="02010600030101010101" pitchFamily="2" charset="-122"/>
                <a:cs typeface="Arial" panose="020B0604020202020204" pitchFamily="34" charset="0"/>
              </a:rPr>
              <a:t>, max(</a:t>
            </a:r>
            <a:r>
              <a:rPr lang="en-SG" sz="1400" i="1" err="1">
                <a:solidFill>
                  <a:schemeClr val="accent2">
                    <a:lumMod val="50000"/>
                  </a:schemeClr>
                </a:solidFill>
                <a:effectLst/>
                <a:ea typeface="DengXian" panose="02010600030101010101" pitchFamily="2" charset="-122"/>
                <a:cs typeface="Arial" panose="020B0604020202020204" pitchFamily="34" charset="0"/>
              </a:rPr>
              <a:t>difft.diff</a:t>
            </a:r>
            <a:r>
              <a:rPr lang="en-SG" sz="1400" i="1">
                <a:solidFill>
                  <a:schemeClr val="accent2">
                    <a:lumMod val="50000"/>
                  </a:schemeClr>
                </a:solidFill>
                <a:effectLst/>
                <a:ea typeface="DengXian" panose="02010600030101010101" pitchFamily="2" charset="-122"/>
                <a:cs typeface="Arial" panose="020B0604020202020204" pitchFamily="34" charset="0"/>
              </a:rPr>
              <a:t>) AS 'The biggest difference in time (s)' FROM</a:t>
            </a:r>
          </a:p>
          <a:p>
            <a:pPr lvl="1" indent="0">
              <a:lnSpc>
                <a:spcPct val="107000"/>
              </a:lnSpc>
              <a:spcBef>
                <a:spcPts val="0"/>
              </a:spcBef>
              <a:buNone/>
            </a:pPr>
            <a:r>
              <a:rPr lang="en-SG" sz="1400" i="1">
                <a:solidFill>
                  <a:schemeClr val="accent2">
                    <a:lumMod val="50000"/>
                  </a:schemeClr>
                </a:solidFill>
                <a:effectLst/>
                <a:ea typeface="DengXian" panose="02010600030101010101" pitchFamily="2" charset="-122"/>
                <a:cs typeface="Arial" panose="020B0604020202020204" pitchFamily="34" charset="0"/>
              </a:rPr>
              <a:t>(SELECT </a:t>
            </a:r>
            <a:r>
              <a:rPr lang="en-SG" sz="1400" i="1" err="1">
                <a:solidFill>
                  <a:schemeClr val="accent2">
                    <a:lumMod val="50000"/>
                  </a:schemeClr>
                </a:solidFill>
                <a:effectLst/>
                <a:ea typeface="DengXian" panose="02010600030101010101" pitchFamily="2" charset="-122"/>
                <a:cs typeface="Arial" panose="020B0604020202020204" pitchFamily="34" charset="0"/>
              </a:rPr>
              <a:t>bookingID</a:t>
            </a:r>
            <a:r>
              <a:rPr lang="en-SG" sz="1400" i="1">
                <a:solidFill>
                  <a:schemeClr val="accent2">
                    <a:lumMod val="50000"/>
                  </a:schemeClr>
                </a:solidFill>
                <a:effectLst/>
                <a:ea typeface="DengXian" panose="02010600030101010101" pitchFamily="2" charset="-122"/>
                <a:cs typeface="Arial" panose="020B0604020202020204" pitchFamily="34" charset="0"/>
              </a:rPr>
              <a:t>, second, second - lag(second, 1) OVER (PARTITION BY </a:t>
            </a:r>
            <a:r>
              <a:rPr lang="en-SG" sz="1400" i="1" err="1">
                <a:solidFill>
                  <a:schemeClr val="accent2">
                    <a:lumMod val="50000"/>
                  </a:schemeClr>
                </a:solidFill>
                <a:effectLst/>
                <a:ea typeface="DengXian" panose="02010600030101010101" pitchFamily="2" charset="-122"/>
                <a:cs typeface="Arial" panose="020B0604020202020204" pitchFamily="34" charset="0"/>
              </a:rPr>
              <a:t>bookingid</a:t>
            </a:r>
            <a:r>
              <a:rPr lang="en-SG" sz="1400" i="1">
                <a:solidFill>
                  <a:schemeClr val="accent2">
                    <a:lumMod val="50000"/>
                  </a:schemeClr>
                </a:solidFill>
                <a:effectLst/>
                <a:ea typeface="DengXian" panose="02010600030101010101" pitchFamily="2" charset="-122"/>
                <a:cs typeface="Arial" panose="020B0604020202020204" pitchFamily="34" charset="0"/>
              </a:rPr>
              <a:t> ORDER BY second) AS diff FROM features) </a:t>
            </a:r>
            <a:r>
              <a:rPr lang="en-SG" sz="1400" i="1" err="1">
                <a:solidFill>
                  <a:schemeClr val="accent2">
                    <a:lumMod val="50000"/>
                  </a:schemeClr>
                </a:solidFill>
                <a:effectLst/>
                <a:ea typeface="DengXian" panose="02010600030101010101" pitchFamily="2" charset="-122"/>
                <a:cs typeface="Arial" panose="020B0604020202020204" pitchFamily="34" charset="0"/>
              </a:rPr>
              <a:t>difft</a:t>
            </a:r>
            <a:r>
              <a:rPr lang="en-SG" sz="1400" i="1">
                <a:solidFill>
                  <a:schemeClr val="accent2">
                    <a:lumMod val="50000"/>
                  </a:schemeClr>
                </a:solidFill>
                <a:effectLst/>
                <a:ea typeface="DengXian" panose="02010600030101010101" pitchFamily="2" charset="-122"/>
                <a:cs typeface="Arial" panose="020B0604020202020204" pitchFamily="34" charset="0"/>
              </a:rPr>
              <a:t> </a:t>
            </a:r>
          </a:p>
          <a:p>
            <a:pPr lvl="1" indent="0">
              <a:lnSpc>
                <a:spcPct val="107000"/>
              </a:lnSpc>
              <a:spcBef>
                <a:spcPts val="0"/>
              </a:spcBef>
              <a:buNone/>
            </a:pPr>
            <a:r>
              <a:rPr lang="en-SG" sz="1400" i="1">
                <a:solidFill>
                  <a:schemeClr val="accent2">
                    <a:lumMod val="50000"/>
                  </a:schemeClr>
                </a:solidFill>
                <a:effectLst/>
                <a:ea typeface="DengXian" panose="02010600030101010101" pitchFamily="2" charset="-122"/>
                <a:cs typeface="Arial" panose="020B0604020202020204" pitchFamily="34" charset="0"/>
              </a:rPr>
              <a:t>GROUP BY </a:t>
            </a:r>
            <a:r>
              <a:rPr lang="en-SG" sz="1400" i="1" err="1">
                <a:solidFill>
                  <a:schemeClr val="accent2">
                    <a:lumMod val="50000"/>
                  </a:schemeClr>
                </a:solidFill>
                <a:effectLst/>
                <a:ea typeface="DengXian" panose="02010600030101010101" pitchFamily="2" charset="-122"/>
                <a:cs typeface="Arial" panose="020B0604020202020204" pitchFamily="34" charset="0"/>
              </a:rPr>
              <a:t>difft.bookingID</a:t>
            </a:r>
            <a:r>
              <a:rPr lang="en-SG" sz="1400" i="1">
                <a:solidFill>
                  <a:schemeClr val="accent2">
                    <a:lumMod val="50000"/>
                  </a:schemeClr>
                </a:solidFill>
                <a:effectLst/>
                <a:ea typeface="DengXian" panose="02010600030101010101" pitchFamily="2" charset="-122"/>
                <a:cs typeface="Arial" panose="020B0604020202020204" pitchFamily="34" charset="0"/>
              </a:rPr>
              <a:t>) AS subquery1,</a:t>
            </a:r>
          </a:p>
          <a:p>
            <a:pPr lvl="1" indent="0">
              <a:lnSpc>
                <a:spcPct val="107000"/>
              </a:lnSpc>
              <a:spcBef>
                <a:spcPts val="0"/>
              </a:spcBef>
              <a:buNone/>
            </a:pPr>
            <a:r>
              <a:rPr lang="en-SG" sz="1400" i="1">
                <a:solidFill>
                  <a:schemeClr val="accent2">
                    <a:lumMod val="50000"/>
                  </a:schemeClr>
                </a:solidFill>
                <a:effectLst/>
                <a:ea typeface="DengXian" panose="02010600030101010101" pitchFamily="2" charset="-122"/>
                <a:cs typeface="Arial" panose="020B0604020202020204" pitchFamily="34" charset="0"/>
              </a:rPr>
              <a:t>(SELECT </a:t>
            </a:r>
            <a:r>
              <a:rPr lang="en-SG" sz="1400" i="1" err="1">
                <a:solidFill>
                  <a:schemeClr val="accent2">
                    <a:lumMod val="50000"/>
                  </a:schemeClr>
                </a:solidFill>
                <a:effectLst/>
                <a:ea typeface="DengXian" panose="02010600030101010101" pitchFamily="2" charset="-122"/>
                <a:cs typeface="Arial" panose="020B0604020202020204" pitchFamily="34" charset="0"/>
              </a:rPr>
              <a:t>difft.bookingID</a:t>
            </a:r>
            <a:r>
              <a:rPr lang="en-SG" sz="1400" i="1">
                <a:solidFill>
                  <a:schemeClr val="accent2">
                    <a:lumMod val="50000"/>
                  </a:schemeClr>
                </a:solidFill>
                <a:effectLst/>
                <a:ea typeface="DengXian" panose="02010600030101010101" pitchFamily="2" charset="-122"/>
                <a:cs typeface="Arial" panose="020B0604020202020204" pitchFamily="34" charset="0"/>
              </a:rPr>
              <a:t>, ROUND(AVG(</a:t>
            </a:r>
            <a:r>
              <a:rPr lang="en-SG" sz="1400" i="1" err="1">
                <a:solidFill>
                  <a:schemeClr val="accent2">
                    <a:lumMod val="50000"/>
                  </a:schemeClr>
                </a:solidFill>
                <a:effectLst/>
                <a:ea typeface="DengXian" panose="02010600030101010101" pitchFamily="2" charset="-122"/>
                <a:cs typeface="Arial" panose="020B0604020202020204" pitchFamily="34" charset="0"/>
              </a:rPr>
              <a:t>difft.diff</a:t>
            </a:r>
            <a:r>
              <a:rPr lang="en-SG" sz="1400" i="1">
                <a:solidFill>
                  <a:schemeClr val="accent2">
                    <a:lumMod val="50000"/>
                  </a:schemeClr>
                </a:solidFill>
                <a:effectLst/>
                <a:ea typeface="DengXian" panose="02010600030101010101" pitchFamily="2" charset="-122"/>
                <a:cs typeface="Arial" panose="020B0604020202020204" pitchFamily="34" charset="0"/>
              </a:rPr>
              <a:t>) OVER(PARTITION BY </a:t>
            </a:r>
            <a:r>
              <a:rPr lang="en-SG" sz="1400" i="1" err="1">
                <a:solidFill>
                  <a:schemeClr val="accent2">
                    <a:lumMod val="50000"/>
                  </a:schemeClr>
                </a:solidFill>
                <a:effectLst/>
                <a:ea typeface="DengXian" panose="02010600030101010101" pitchFamily="2" charset="-122"/>
                <a:cs typeface="Arial" panose="020B0604020202020204" pitchFamily="34" charset="0"/>
              </a:rPr>
              <a:t>difft.bookingID</a:t>
            </a:r>
            <a:r>
              <a:rPr lang="en-SG" sz="1400" i="1">
                <a:solidFill>
                  <a:schemeClr val="accent2">
                    <a:lumMod val="50000"/>
                  </a:schemeClr>
                </a:solidFill>
                <a:effectLst/>
                <a:ea typeface="DengXian" panose="02010600030101010101" pitchFamily="2" charset="-122"/>
                <a:cs typeface="Arial" panose="020B0604020202020204" pitchFamily="34" charset="0"/>
              </a:rPr>
              <a:t>),2) AS '</a:t>
            </a:r>
            <a:r>
              <a:rPr lang="en-SG" sz="1400" i="1" err="1">
                <a:solidFill>
                  <a:schemeClr val="accent2">
                    <a:lumMod val="50000"/>
                  </a:schemeClr>
                </a:solidFill>
                <a:effectLst/>
                <a:ea typeface="DengXian" panose="02010600030101010101" pitchFamily="2" charset="-122"/>
                <a:cs typeface="Arial" panose="020B0604020202020204" pitchFamily="34" charset="0"/>
              </a:rPr>
              <a:t>Avg</a:t>
            </a:r>
            <a:r>
              <a:rPr lang="en-SG" sz="1400" i="1">
                <a:solidFill>
                  <a:schemeClr val="accent2">
                    <a:lumMod val="50000"/>
                  </a:schemeClr>
                </a:solidFill>
                <a:effectLst/>
                <a:ea typeface="DengXian" panose="02010600030101010101" pitchFamily="2" charset="-122"/>
                <a:cs typeface="Arial" panose="020B0604020202020204" pitchFamily="34" charset="0"/>
              </a:rPr>
              <a:t> no of seconds taken for the sensor to record' FROM (SELECT </a:t>
            </a:r>
            <a:r>
              <a:rPr lang="en-SG" sz="1400" i="1" err="1">
                <a:solidFill>
                  <a:schemeClr val="accent2">
                    <a:lumMod val="50000"/>
                  </a:schemeClr>
                </a:solidFill>
                <a:effectLst/>
                <a:ea typeface="DengXian" panose="02010600030101010101" pitchFamily="2" charset="-122"/>
                <a:cs typeface="Arial" panose="020B0604020202020204" pitchFamily="34" charset="0"/>
              </a:rPr>
              <a:t>bookingID</a:t>
            </a:r>
            <a:r>
              <a:rPr lang="en-SG" sz="1400" i="1">
                <a:solidFill>
                  <a:schemeClr val="accent2">
                    <a:lumMod val="50000"/>
                  </a:schemeClr>
                </a:solidFill>
                <a:effectLst/>
                <a:ea typeface="DengXian" panose="02010600030101010101" pitchFamily="2" charset="-122"/>
                <a:cs typeface="Arial" panose="020B0604020202020204" pitchFamily="34" charset="0"/>
              </a:rPr>
              <a:t>, second, second - lag(second, 1) OVER (PARTITION BY </a:t>
            </a:r>
            <a:r>
              <a:rPr lang="en-SG" sz="1400" i="1" err="1">
                <a:solidFill>
                  <a:schemeClr val="accent2">
                    <a:lumMod val="50000"/>
                  </a:schemeClr>
                </a:solidFill>
                <a:effectLst/>
                <a:ea typeface="DengXian" panose="02010600030101010101" pitchFamily="2" charset="-122"/>
                <a:cs typeface="Arial" panose="020B0604020202020204" pitchFamily="34" charset="0"/>
              </a:rPr>
              <a:t>bookingid</a:t>
            </a:r>
            <a:r>
              <a:rPr lang="en-SG" sz="1400" i="1">
                <a:solidFill>
                  <a:schemeClr val="accent2">
                    <a:lumMod val="50000"/>
                  </a:schemeClr>
                </a:solidFill>
                <a:effectLst/>
                <a:ea typeface="DengXian" panose="02010600030101010101" pitchFamily="2" charset="-122"/>
                <a:cs typeface="Arial" panose="020B0604020202020204" pitchFamily="34" charset="0"/>
              </a:rPr>
              <a:t> ORDER BY second) AS diff FROM features) </a:t>
            </a:r>
            <a:r>
              <a:rPr lang="en-SG" sz="1400" i="1" err="1">
                <a:solidFill>
                  <a:schemeClr val="accent2">
                    <a:lumMod val="50000"/>
                  </a:schemeClr>
                </a:solidFill>
                <a:effectLst/>
                <a:ea typeface="DengXian" panose="02010600030101010101" pitchFamily="2" charset="-122"/>
                <a:cs typeface="Arial" panose="020B0604020202020204" pitchFamily="34" charset="0"/>
              </a:rPr>
              <a:t>difft</a:t>
            </a:r>
            <a:r>
              <a:rPr lang="en-SG" sz="1400" i="1">
                <a:solidFill>
                  <a:schemeClr val="accent2">
                    <a:lumMod val="50000"/>
                  </a:schemeClr>
                </a:solidFill>
                <a:effectLst/>
                <a:ea typeface="DengXian" panose="02010600030101010101" pitchFamily="2" charset="-122"/>
                <a:cs typeface="Arial" panose="020B0604020202020204" pitchFamily="34" charset="0"/>
              </a:rPr>
              <a:t>) AS subquery2</a:t>
            </a:r>
          </a:p>
          <a:p>
            <a:pPr indent="0">
              <a:lnSpc>
                <a:spcPct val="107000"/>
              </a:lnSpc>
              <a:spcBef>
                <a:spcPts val="0"/>
              </a:spcBef>
              <a:buNone/>
            </a:pPr>
            <a:r>
              <a:rPr lang="en-SG" sz="1400" i="1">
                <a:solidFill>
                  <a:schemeClr val="accent2">
                    <a:lumMod val="50000"/>
                  </a:schemeClr>
                </a:solidFill>
                <a:effectLst/>
                <a:ea typeface="DengXian" panose="02010600030101010101" pitchFamily="2" charset="-122"/>
                <a:cs typeface="Arial" panose="020B0604020202020204" pitchFamily="34" charset="0"/>
              </a:rPr>
              <a:t>WHERE subquery1.bookingID=subquery2.bookingID</a:t>
            </a:r>
          </a:p>
          <a:p>
            <a:pPr indent="0">
              <a:lnSpc>
                <a:spcPct val="107000"/>
              </a:lnSpc>
              <a:spcBef>
                <a:spcPts val="0"/>
              </a:spcBef>
              <a:buNone/>
            </a:pPr>
            <a:r>
              <a:rPr lang="en-SG" sz="1400" i="1">
                <a:solidFill>
                  <a:schemeClr val="accent2">
                    <a:lumMod val="50000"/>
                  </a:schemeClr>
                </a:solidFill>
                <a:effectLst/>
                <a:ea typeface="DengXian" panose="02010600030101010101" pitchFamily="2" charset="-122"/>
                <a:cs typeface="Arial" panose="020B0604020202020204" pitchFamily="34" charset="0"/>
              </a:rPr>
              <a:t>GROUP BY subquery1.bookingID, subquery1.[The biggest difference in time (s)], subquery2.[</a:t>
            </a:r>
            <a:r>
              <a:rPr lang="en-SG" sz="1400" i="1" err="1">
                <a:solidFill>
                  <a:schemeClr val="accent2">
                    <a:lumMod val="50000"/>
                  </a:schemeClr>
                </a:solidFill>
                <a:effectLst/>
                <a:ea typeface="DengXian" panose="02010600030101010101" pitchFamily="2" charset="-122"/>
                <a:cs typeface="Arial" panose="020B0604020202020204" pitchFamily="34" charset="0"/>
              </a:rPr>
              <a:t>Avg</a:t>
            </a:r>
            <a:r>
              <a:rPr lang="en-SG" sz="1400" i="1">
                <a:solidFill>
                  <a:schemeClr val="accent2">
                    <a:lumMod val="50000"/>
                  </a:schemeClr>
                </a:solidFill>
                <a:effectLst/>
                <a:ea typeface="DengXian" panose="02010600030101010101" pitchFamily="2" charset="-122"/>
                <a:cs typeface="Arial" panose="020B0604020202020204" pitchFamily="34" charset="0"/>
              </a:rPr>
              <a:t> no of seconds taken for the sensor to record]</a:t>
            </a:r>
          </a:p>
          <a:p>
            <a:pPr indent="0">
              <a:lnSpc>
                <a:spcPct val="107000"/>
              </a:lnSpc>
              <a:spcBef>
                <a:spcPts val="0"/>
              </a:spcBef>
              <a:spcAft>
                <a:spcPts val="800"/>
              </a:spcAft>
              <a:buNone/>
            </a:pPr>
            <a:r>
              <a:rPr lang="en-SG" sz="1400" i="1">
                <a:solidFill>
                  <a:schemeClr val="accent2">
                    <a:lumMod val="50000"/>
                  </a:schemeClr>
                </a:solidFill>
                <a:effectLst/>
                <a:ea typeface="DengXian" panose="02010600030101010101" pitchFamily="2" charset="-122"/>
                <a:cs typeface="Arial" panose="020B0604020202020204" pitchFamily="34" charset="0"/>
              </a:rPr>
              <a:t>ORDER BY 2 DESC</a:t>
            </a:r>
          </a:p>
          <a:p>
            <a:pPr marL="0" indent="0">
              <a:buNone/>
            </a:pPr>
            <a:endParaRPr lang="en-SG" sz="1400" i="1">
              <a:solidFill>
                <a:schemeClr val="accent2">
                  <a:lumMod val="50000"/>
                </a:schemeClr>
              </a:solidFill>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Table&#10;&#10;Description automatically generated">
            <a:extLst>
              <a:ext uri="{FF2B5EF4-FFF2-40B4-BE49-F238E27FC236}">
                <a16:creationId xmlns:a16="http://schemas.microsoft.com/office/drawing/2014/main" id="{9AD8C753-5F5D-4682-91D0-B8D23881A2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3811604"/>
            <a:ext cx="3808262" cy="2540294"/>
          </a:xfrm>
          <a:prstGeom prst="rect">
            <a:avLst/>
          </a:prstGeom>
          <a:ln>
            <a:solidFill>
              <a:schemeClr val="tx1"/>
            </a:solidFill>
          </a:ln>
        </p:spPr>
      </p:pic>
      <p:sp>
        <p:nvSpPr>
          <p:cNvPr id="11" name="TextBox 10">
            <a:extLst>
              <a:ext uri="{FF2B5EF4-FFF2-40B4-BE49-F238E27FC236}">
                <a16:creationId xmlns:a16="http://schemas.microsoft.com/office/drawing/2014/main" id="{33137A96-23FF-4591-9BC9-EE1815D34505}"/>
              </a:ext>
            </a:extLst>
          </p:cNvPr>
          <p:cNvSpPr txBox="1"/>
          <p:nvPr/>
        </p:nvSpPr>
        <p:spPr>
          <a:xfrm>
            <a:off x="1492916" y="4204588"/>
            <a:ext cx="4124226" cy="1754326"/>
          </a:xfrm>
          <a:prstGeom prst="rect">
            <a:avLst/>
          </a:prstGeom>
          <a:noFill/>
        </p:spPr>
        <p:txBody>
          <a:bodyPr wrap="square">
            <a:spAutoFit/>
          </a:bodyPr>
          <a:lstStyle/>
          <a:p>
            <a:r>
              <a:rPr lang="en-SG" b="1"/>
              <a:t>Recommendation:</a:t>
            </a:r>
            <a:r>
              <a:rPr lang="en-SG"/>
              <a:t> Taxi company should get a better sensor so that the sensor can record down more records to get a better understanding of the trips and lead to better accuracy to the result of the </a:t>
            </a:r>
            <a:r>
              <a:rPr lang="en-SG" err="1"/>
              <a:t>bookingID</a:t>
            </a:r>
            <a:r>
              <a:rPr lang="en-SG"/>
              <a:t>.</a:t>
            </a:r>
          </a:p>
        </p:txBody>
      </p:sp>
    </p:spTree>
    <p:extLst>
      <p:ext uri="{BB962C8B-B14F-4D97-AF65-F5344CB8AC3E}">
        <p14:creationId xmlns:p14="http://schemas.microsoft.com/office/powerpoint/2010/main" val="166940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ectangle 5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Freeform: Shape 55">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1116701" y="2452526"/>
            <a:ext cx="4248318" cy="1952947"/>
          </a:xfrm>
          <a:noFill/>
        </p:spPr>
        <p:txBody>
          <a:bodyPr vert="horz" lIns="91440" tIns="45720" rIns="91440" bIns="45720" rtlCol="0" anchor="ctr">
            <a:normAutofit/>
          </a:bodyPr>
          <a:lstStyle/>
          <a:p>
            <a:pPr algn="ctr"/>
            <a:r>
              <a:rPr lang="en-US" sz="3600" b="1" kern="1200">
                <a:solidFill>
                  <a:srgbClr val="080808"/>
                </a:solidFill>
                <a:latin typeface="+mj-lt"/>
                <a:ea typeface="+mj-ea"/>
                <a:cs typeface="+mj-cs"/>
              </a:rPr>
              <a:t>ETL Process</a:t>
            </a:r>
          </a:p>
        </p:txBody>
      </p:sp>
      <p:sp>
        <p:nvSpPr>
          <p:cNvPr id="58" name="Isosceles Triangle 57">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2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ETL Pipeline - Extract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Content Placeholder 14">
            <a:extLst>
              <a:ext uri="{FF2B5EF4-FFF2-40B4-BE49-F238E27FC236}">
                <a16:creationId xmlns:a16="http://schemas.microsoft.com/office/drawing/2014/main" id="{7761DB27-0F6E-4664-A96C-87716075E32F}"/>
              </a:ext>
            </a:extLst>
          </p:cNvPr>
          <p:cNvPicPr>
            <a:picLocks noGrp="1" noChangeAspect="1"/>
          </p:cNvPicPr>
          <p:nvPr>
            <p:ph idx="1"/>
          </p:nvPr>
        </p:nvPicPr>
        <p:blipFill>
          <a:blip r:embed="rId2"/>
          <a:stretch>
            <a:fillRect/>
          </a:stretch>
        </p:blipFill>
        <p:spPr>
          <a:xfrm>
            <a:off x="3185373" y="1782763"/>
            <a:ext cx="5821255" cy="4394200"/>
          </a:xfrm>
          <a:prstGeom prst="rect">
            <a:avLst/>
          </a:prstGeom>
        </p:spPr>
      </p:pic>
    </p:spTree>
    <p:extLst>
      <p:ext uri="{BB962C8B-B14F-4D97-AF65-F5344CB8AC3E}">
        <p14:creationId xmlns:p14="http://schemas.microsoft.com/office/powerpoint/2010/main" val="3667605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ETL Pipeline - Transform</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2171854"/>
            <a:ext cx="6745845" cy="2514292"/>
          </a:xfrm>
        </p:spPr>
        <p:txBody>
          <a:bodyPr>
            <a:normAutofit/>
          </a:bodyPr>
          <a:lstStyle/>
          <a:p>
            <a:pPr>
              <a:spcBef>
                <a:spcPts val="2000"/>
              </a:spcBef>
            </a:pPr>
            <a:r>
              <a:rPr lang="en-SG" sz="2000"/>
              <a:t>Labels data did not have anything to be cleaned. Did not have any null values.</a:t>
            </a:r>
          </a:p>
          <a:p>
            <a:pPr>
              <a:spcBef>
                <a:spcPts val="2000"/>
              </a:spcBef>
            </a:pPr>
            <a:r>
              <a:rPr lang="en-SG" sz="2000"/>
              <a:t>Features data has quite a number of null values present and hence, they are needed to be managed.</a:t>
            </a:r>
          </a:p>
          <a:p>
            <a:pPr>
              <a:spcBef>
                <a:spcPts val="2000"/>
              </a:spcBef>
            </a:pPr>
            <a:r>
              <a:rPr lang="en-SG" sz="2000"/>
              <a:t>Outliers were also needed to be examined and handled so that final data is as accurate as possible.</a:t>
            </a:r>
          </a:p>
          <a:p>
            <a:endParaRPr lang="en-SG"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5100A6C-E6EA-46CC-843B-0600E9F33C93}"/>
              </a:ext>
            </a:extLst>
          </p:cNvPr>
          <p:cNvPicPr>
            <a:picLocks noChangeAspect="1"/>
          </p:cNvPicPr>
          <p:nvPr/>
        </p:nvPicPr>
        <p:blipFill>
          <a:blip r:embed="rId2"/>
          <a:stretch>
            <a:fillRect/>
          </a:stretch>
        </p:blipFill>
        <p:spPr>
          <a:xfrm>
            <a:off x="7749654" y="1024897"/>
            <a:ext cx="2808972" cy="5152066"/>
          </a:xfrm>
          <a:prstGeom prst="rect">
            <a:avLst/>
          </a:prstGeom>
        </p:spPr>
      </p:pic>
    </p:spTree>
    <p:extLst>
      <p:ext uri="{BB962C8B-B14F-4D97-AF65-F5344CB8AC3E}">
        <p14:creationId xmlns:p14="http://schemas.microsoft.com/office/powerpoint/2010/main" val="203765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ectangle 5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Freeform: Shape 55">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1116701" y="2452526"/>
            <a:ext cx="4248318" cy="1952947"/>
          </a:xfrm>
          <a:noFill/>
        </p:spPr>
        <p:txBody>
          <a:bodyPr vert="horz" lIns="91440" tIns="45720" rIns="91440" bIns="45720" rtlCol="0" anchor="ctr">
            <a:normAutofit/>
          </a:bodyPr>
          <a:lstStyle/>
          <a:p>
            <a:pPr algn="ctr"/>
            <a:r>
              <a:rPr lang="en-US" sz="3600" b="1" kern="1200">
                <a:solidFill>
                  <a:srgbClr val="080808"/>
                </a:solidFill>
                <a:latin typeface="+mj-lt"/>
                <a:ea typeface="+mj-ea"/>
                <a:cs typeface="+mj-cs"/>
              </a:rPr>
              <a:t>Data </a:t>
            </a:r>
            <a:r>
              <a:rPr lang="en-US" sz="3600" b="1">
                <a:solidFill>
                  <a:srgbClr val="080808"/>
                </a:solidFill>
              </a:rPr>
              <a:t>Cleansing</a:t>
            </a:r>
            <a:endParaRPr lang="en-US" sz="3600" b="1" kern="1200">
              <a:solidFill>
                <a:srgbClr val="080808"/>
              </a:solidFill>
              <a:latin typeface="+mj-lt"/>
              <a:ea typeface="+mj-ea"/>
              <a:cs typeface="+mj-cs"/>
            </a:endParaRPr>
          </a:p>
        </p:txBody>
      </p:sp>
      <p:sp>
        <p:nvSpPr>
          <p:cNvPr id="58" name="Isosceles Triangle 57">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742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Handling Outliers</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819752" y="2034464"/>
            <a:ext cx="3484346" cy="1472356"/>
          </a:xfrm>
        </p:spPr>
        <p:txBody>
          <a:bodyPr>
            <a:normAutofit lnSpcReduction="10000"/>
          </a:bodyPr>
          <a:lstStyle/>
          <a:p>
            <a:pPr marL="0" indent="0">
              <a:buNone/>
            </a:pPr>
            <a:r>
              <a:rPr lang="en-SG" sz="2000" b="1"/>
              <a:t>Accuracy</a:t>
            </a:r>
          </a:p>
          <a:p>
            <a:pPr marL="0" indent="0">
              <a:buNone/>
            </a:pPr>
            <a:r>
              <a:rPr lang="en-SG" sz="2000"/>
              <a:t>Too many irregular values above 1500. Records with above 1500 accuracy were removed. (4726 records)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Chart&#10;&#10;Description automatically generated with medium confidence">
            <a:extLst>
              <a:ext uri="{FF2B5EF4-FFF2-40B4-BE49-F238E27FC236}">
                <a16:creationId xmlns:a16="http://schemas.microsoft.com/office/drawing/2014/main" id="{40F4C117-E610-4F92-A426-D733D1DAB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21" y="3789240"/>
            <a:ext cx="3476280" cy="2269728"/>
          </a:xfrm>
          <a:prstGeom prst="rect">
            <a:avLst/>
          </a:prstGeom>
        </p:spPr>
      </p:pic>
      <p:pic>
        <p:nvPicPr>
          <p:cNvPr id="11" name="Picture 10" descr="Chart, scatter chart&#10;&#10;Description automatically generated">
            <a:extLst>
              <a:ext uri="{FF2B5EF4-FFF2-40B4-BE49-F238E27FC236}">
                <a16:creationId xmlns:a16="http://schemas.microsoft.com/office/drawing/2014/main" id="{DD51D579-9AFE-4EA3-895C-9B6710A68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2581" y="3707988"/>
            <a:ext cx="3350117" cy="2350978"/>
          </a:xfrm>
          <a:prstGeom prst="rect">
            <a:avLst/>
          </a:prstGeom>
        </p:spPr>
      </p:pic>
      <p:pic>
        <p:nvPicPr>
          <p:cNvPr id="13" name="Picture 12" descr="Chart, box and whisker chart&#10;&#10;Description automatically generated">
            <a:extLst>
              <a:ext uri="{FF2B5EF4-FFF2-40B4-BE49-F238E27FC236}">
                <a16:creationId xmlns:a16="http://schemas.microsoft.com/office/drawing/2014/main" id="{8D6D0A56-3D80-466C-9ED1-6B87C1ABD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301" y="3789239"/>
            <a:ext cx="3431287" cy="2269727"/>
          </a:xfrm>
          <a:prstGeom prst="rect">
            <a:avLst/>
          </a:prstGeom>
        </p:spPr>
      </p:pic>
      <p:sp>
        <p:nvSpPr>
          <p:cNvPr id="15" name="Content Placeholder 2">
            <a:extLst>
              <a:ext uri="{FF2B5EF4-FFF2-40B4-BE49-F238E27FC236}">
                <a16:creationId xmlns:a16="http://schemas.microsoft.com/office/drawing/2014/main" id="{9BF53B47-DF56-4CA9-A5CA-A007BC065655}"/>
              </a:ext>
            </a:extLst>
          </p:cNvPr>
          <p:cNvSpPr txBox="1">
            <a:spLocks/>
          </p:cNvSpPr>
          <p:nvPr/>
        </p:nvSpPr>
        <p:spPr>
          <a:xfrm>
            <a:off x="4401954" y="2034464"/>
            <a:ext cx="3320627" cy="14723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a:t>Bearing</a:t>
            </a:r>
          </a:p>
          <a:p>
            <a:pPr marL="0" indent="0">
              <a:buFont typeface="Arial" panose="020B0604020202020204" pitchFamily="34" charset="0"/>
              <a:buNone/>
            </a:pPr>
            <a:r>
              <a:rPr lang="en-SG" sz="2000"/>
              <a:t>The boxplot shows normal distribution and all values were within 0 and 359. No values removed.</a:t>
            </a:r>
          </a:p>
        </p:txBody>
      </p:sp>
      <p:sp>
        <p:nvSpPr>
          <p:cNvPr id="17" name="Content Placeholder 2">
            <a:extLst>
              <a:ext uri="{FF2B5EF4-FFF2-40B4-BE49-F238E27FC236}">
                <a16:creationId xmlns:a16="http://schemas.microsoft.com/office/drawing/2014/main" id="{CAFFDC5F-2448-42A9-ACA5-186E360539CE}"/>
              </a:ext>
            </a:extLst>
          </p:cNvPr>
          <p:cNvSpPr txBox="1">
            <a:spLocks/>
          </p:cNvSpPr>
          <p:nvPr/>
        </p:nvSpPr>
        <p:spPr>
          <a:xfrm>
            <a:off x="7966510" y="2034464"/>
            <a:ext cx="3405738" cy="14723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a:t>Second</a:t>
            </a:r>
          </a:p>
          <a:p>
            <a:pPr marL="0" indent="0">
              <a:buFont typeface="Arial" panose="020B0604020202020204" pitchFamily="34" charset="0"/>
              <a:buNone/>
            </a:pPr>
            <a:r>
              <a:rPr lang="en-SG" sz="2000"/>
              <a:t>Outlier values were all the same above 6,000,000 seconds. Values above that were removed. (37 records)</a:t>
            </a:r>
          </a:p>
        </p:txBody>
      </p:sp>
    </p:spTree>
    <p:extLst>
      <p:ext uri="{BB962C8B-B14F-4D97-AF65-F5344CB8AC3E}">
        <p14:creationId xmlns:p14="http://schemas.microsoft.com/office/powerpoint/2010/main" val="64044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Background Information</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960744"/>
            <a:ext cx="10646094" cy="4393982"/>
          </a:xfrm>
        </p:spPr>
        <p:txBody>
          <a:bodyPr>
            <a:normAutofit/>
          </a:bodyPr>
          <a:lstStyle/>
          <a:p>
            <a:pPr>
              <a:lnSpc>
                <a:spcPct val="100000"/>
              </a:lnSpc>
              <a:spcBef>
                <a:spcPts val="0"/>
              </a:spcBef>
              <a:spcAft>
                <a:spcPts val="3000"/>
              </a:spcAft>
              <a:buFont typeface="Wingdings" panose="05000000000000000000" pitchFamily="2" charset="2"/>
              <a:buChar char="§"/>
            </a:pPr>
            <a:r>
              <a:rPr lang="en-US" sz="2000"/>
              <a:t>Taxi has become a very important part of our lives. Without taxis it would be very hard to get to one place from another efficiently. </a:t>
            </a:r>
          </a:p>
          <a:p>
            <a:pPr>
              <a:lnSpc>
                <a:spcPct val="100000"/>
              </a:lnSpc>
              <a:spcBef>
                <a:spcPts val="0"/>
              </a:spcBef>
              <a:spcAft>
                <a:spcPts val="3000"/>
              </a:spcAft>
              <a:buFont typeface="Wingdings" panose="05000000000000000000" pitchFamily="2" charset="2"/>
              <a:buChar char="§"/>
            </a:pPr>
            <a:r>
              <a:rPr lang="en-US" sz="2000"/>
              <a:t>According to a research on Evaluating Safety Issues for Taxi Transport Management, </a:t>
            </a:r>
            <a:r>
              <a:rPr lang="en-US" sz="2000" b="0" i="0">
                <a:solidFill>
                  <a:srgbClr val="000000"/>
                </a:solidFill>
                <a:effectLst/>
              </a:rPr>
              <a:t>52.5% of taxi drivers have dangerous driving behavior and 46% of these behaviors are done repeatedly. </a:t>
            </a:r>
            <a:endParaRPr lang="en-SG" sz="1400" b="0" i="0">
              <a:solidFill>
                <a:srgbClr val="000000"/>
              </a:solidFill>
              <a:effectLst/>
            </a:endParaRPr>
          </a:p>
          <a:p>
            <a:pPr>
              <a:spcBef>
                <a:spcPts val="0"/>
              </a:spcBef>
              <a:spcAft>
                <a:spcPts val="3000"/>
              </a:spcAft>
              <a:buFont typeface="Wingdings" panose="05000000000000000000" pitchFamily="2" charset="2"/>
              <a:buChar char="§"/>
            </a:pPr>
            <a:r>
              <a:rPr lang="en-SG" sz="2000">
                <a:solidFill>
                  <a:srgbClr val="000000"/>
                </a:solidFill>
              </a:rPr>
              <a:t>Purpose: As part of the Data Science team of the Just Taxi company, we would be analysing taxi trip data in order to provide insights in the bigger picture of our company by addressing questions concerning driving safety. </a:t>
            </a:r>
            <a:endParaRPr lang="en-SG"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9204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Handling Outliers</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770020" y="1949118"/>
            <a:ext cx="3409687" cy="1472356"/>
          </a:xfrm>
        </p:spPr>
        <p:txBody>
          <a:bodyPr>
            <a:normAutofit/>
          </a:bodyPr>
          <a:lstStyle/>
          <a:p>
            <a:pPr marL="0" indent="0">
              <a:buNone/>
            </a:pPr>
            <a:r>
              <a:rPr lang="en-SG" sz="2000" b="1"/>
              <a:t>Acceleration x</a:t>
            </a:r>
          </a:p>
          <a:p>
            <a:pPr marL="0" indent="0">
              <a:buNone/>
            </a:pPr>
            <a:r>
              <a:rPr lang="en-SG" sz="2000"/>
              <a:t>Values not between -10 and 10m/s2 were removed.</a:t>
            </a:r>
          </a:p>
          <a:p>
            <a:pPr marL="0" indent="0">
              <a:buNone/>
            </a:pPr>
            <a:r>
              <a:rPr lang="en-SG" sz="2000"/>
              <a:t>(8097 records)</a:t>
            </a:r>
          </a:p>
          <a:p>
            <a:pPr marL="0" indent="0">
              <a:buNone/>
            </a:pPr>
            <a:endParaRPr lang="en-SG"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ontent Placeholder 2">
            <a:extLst>
              <a:ext uri="{FF2B5EF4-FFF2-40B4-BE49-F238E27FC236}">
                <a16:creationId xmlns:a16="http://schemas.microsoft.com/office/drawing/2014/main" id="{9BF53B47-DF56-4CA9-A5CA-A007BC065655}"/>
              </a:ext>
            </a:extLst>
          </p:cNvPr>
          <p:cNvSpPr txBox="1">
            <a:spLocks/>
          </p:cNvSpPr>
          <p:nvPr/>
        </p:nvSpPr>
        <p:spPr>
          <a:xfrm>
            <a:off x="4440864" y="1949118"/>
            <a:ext cx="3235613" cy="1472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a:t>Acceleration y</a:t>
            </a:r>
          </a:p>
          <a:p>
            <a:pPr marL="0" indent="0">
              <a:buFont typeface="Arial" panose="020B0604020202020204" pitchFamily="34" charset="0"/>
              <a:buNone/>
            </a:pPr>
            <a:r>
              <a:rPr lang="en-SG" sz="2000"/>
              <a:t>Values not between -20 and 25m/s were removed.</a:t>
            </a:r>
          </a:p>
          <a:p>
            <a:pPr marL="0" indent="0">
              <a:buFont typeface="Arial" panose="020B0604020202020204" pitchFamily="34" charset="0"/>
              <a:buNone/>
            </a:pPr>
            <a:r>
              <a:rPr lang="en-SG" sz="2000"/>
              <a:t>(7040 records)</a:t>
            </a:r>
          </a:p>
        </p:txBody>
      </p:sp>
      <p:sp>
        <p:nvSpPr>
          <p:cNvPr id="17" name="Content Placeholder 2">
            <a:extLst>
              <a:ext uri="{FF2B5EF4-FFF2-40B4-BE49-F238E27FC236}">
                <a16:creationId xmlns:a16="http://schemas.microsoft.com/office/drawing/2014/main" id="{CAFFDC5F-2448-42A9-ACA5-186E360539CE}"/>
              </a:ext>
            </a:extLst>
          </p:cNvPr>
          <p:cNvSpPr txBox="1">
            <a:spLocks/>
          </p:cNvSpPr>
          <p:nvPr/>
        </p:nvSpPr>
        <p:spPr>
          <a:xfrm>
            <a:off x="7937634" y="1949118"/>
            <a:ext cx="3083999" cy="1472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a:t>Acceleration z</a:t>
            </a:r>
          </a:p>
          <a:p>
            <a:pPr marL="0" indent="0">
              <a:buFont typeface="Arial" panose="020B0604020202020204" pitchFamily="34" charset="0"/>
              <a:buNone/>
            </a:pPr>
            <a:r>
              <a:rPr lang="en-SG" sz="2000"/>
              <a:t>Values not between -15 and 915m/s2 were removed.</a:t>
            </a:r>
          </a:p>
          <a:p>
            <a:pPr marL="0" indent="0">
              <a:buFont typeface="Arial" panose="020B0604020202020204" pitchFamily="34" charset="0"/>
              <a:buNone/>
            </a:pPr>
            <a:r>
              <a:rPr lang="en-SG" sz="2000"/>
              <a:t> (6760 records)</a:t>
            </a:r>
          </a:p>
        </p:txBody>
      </p:sp>
      <p:pic>
        <p:nvPicPr>
          <p:cNvPr id="21" name="Picture 20" descr="Chart&#10;&#10;Description automatically generated">
            <a:extLst>
              <a:ext uri="{FF2B5EF4-FFF2-40B4-BE49-F238E27FC236}">
                <a16:creationId xmlns:a16="http://schemas.microsoft.com/office/drawing/2014/main" id="{A9F53508-2374-4DA9-B9D1-324B66424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973" y="3632375"/>
            <a:ext cx="3409734" cy="2314299"/>
          </a:xfrm>
          <a:prstGeom prst="rect">
            <a:avLst/>
          </a:prstGeom>
        </p:spPr>
      </p:pic>
      <p:pic>
        <p:nvPicPr>
          <p:cNvPr id="22" name="Picture 21" descr="Chart, box and whisker chart&#10;&#10;Description automatically generated">
            <a:extLst>
              <a:ext uri="{FF2B5EF4-FFF2-40B4-BE49-F238E27FC236}">
                <a16:creationId xmlns:a16="http://schemas.microsoft.com/office/drawing/2014/main" id="{3B849EF5-0472-4606-B2CA-950E28943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9707" y="3672119"/>
            <a:ext cx="3409733" cy="2347858"/>
          </a:xfrm>
          <a:prstGeom prst="rect">
            <a:avLst/>
          </a:prstGeom>
        </p:spPr>
      </p:pic>
      <p:pic>
        <p:nvPicPr>
          <p:cNvPr id="23" name="Picture 22" descr="Chart, box and whisker chart&#10;&#10;Description automatically generated">
            <a:extLst>
              <a:ext uri="{FF2B5EF4-FFF2-40B4-BE49-F238E27FC236}">
                <a16:creationId xmlns:a16="http://schemas.microsoft.com/office/drawing/2014/main" id="{92D31533-5DD4-4708-8609-BA2958F6E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440" y="3672119"/>
            <a:ext cx="3395256" cy="2347858"/>
          </a:xfrm>
          <a:prstGeom prst="rect">
            <a:avLst/>
          </a:prstGeom>
        </p:spPr>
      </p:pic>
    </p:spTree>
    <p:extLst>
      <p:ext uri="{BB962C8B-B14F-4D97-AF65-F5344CB8AC3E}">
        <p14:creationId xmlns:p14="http://schemas.microsoft.com/office/powerpoint/2010/main" val="29761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Handling Outliers</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772284" y="1989305"/>
            <a:ext cx="3416185" cy="1472356"/>
          </a:xfrm>
        </p:spPr>
        <p:txBody>
          <a:bodyPr>
            <a:normAutofit/>
          </a:bodyPr>
          <a:lstStyle/>
          <a:p>
            <a:pPr marL="0" indent="0">
              <a:buNone/>
            </a:pPr>
            <a:r>
              <a:rPr lang="en-SG" sz="2000" b="1"/>
              <a:t>Gyro x</a:t>
            </a:r>
          </a:p>
          <a:p>
            <a:pPr marL="0" indent="0">
              <a:buNone/>
            </a:pPr>
            <a:r>
              <a:rPr lang="en-SG" sz="2000"/>
              <a:t>Values not between -1 and 1 rad/s were removed.</a:t>
            </a:r>
          </a:p>
          <a:p>
            <a:pPr marL="0" indent="0">
              <a:buNone/>
            </a:pPr>
            <a:r>
              <a:rPr lang="en-SG" sz="2000"/>
              <a:t>(17265 records)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40F4C117-E610-4F92-A426-D733D1DAB0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0069" y="3556178"/>
            <a:ext cx="3365491" cy="2346987"/>
          </a:xfrm>
          <a:prstGeom prst="rect">
            <a:avLst/>
          </a:prstGeom>
        </p:spPr>
      </p:pic>
      <p:pic>
        <p:nvPicPr>
          <p:cNvPr id="11" name="Picture 10">
            <a:extLst>
              <a:ext uri="{FF2B5EF4-FFF2-40B4-BE49-F238E27FC236}">
                <a16:creationId xmlns:a16="http://schemas.microsoft.com/office/drawing/2014/main" id="{DD51D579-9AFE-4EA3-895C-9B6710A687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67923" y="3556179"/>
            <a:ext cx="3486201" cy="2358311"/>
          </a:xfrm>
          <a:prstGeom prst="rect">
            <a:avLst/>
          </a:prstGeom>
        </p:spPr>
      </p:pic>
      <p:pic>
        <p:nvPicPr>
          <p:cNvPr id="13" name="Picture 12">
            <a:extLst>
              <a:ext uri="{FF2B5EF4-FFF2-40B4-BE49-F238E27FC236}">
                <a16:creationId xmlns:a16="http://schemas.microsoft.com/office/drawing/2014/main" id="{8D6D0A56-3D80-466C-9ED1-6B87C1ABDA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48934" y="3556178"/>
            <a:ext cx="3418989" cy="2358312"/>
          </a:xfrm>
          <a:prstGeom prst="rect">
            <a:avLst/>
          </a:prstGeom>
        </p:spPr>
      </p:pic>
      <p:sp>
        <p:nvSpPr>
          <p:cNvPr id="15" name="Content Placeholder 2">
            <a:extLst>
              <a:ext uri="{FF2B5EF4-FFF2-40B4-BE49-F238E27FC236}">
                <a16:creationId xmlns:a16="http://schemas.microsoft.com/office/drawing/2014/main" id="{9BF53B47-DF56-4CA9-A5CA-A007BC065655}"/>
              </a:ext>
            </a:extLst>
          </p:cNvPr>
          <p:cNvSpPr txBox="1">
            <a:spLocks/>
          </p:cNvSpPr>
          <p:nvPr/>
        </p:nvSpPr>
        <p:spPr>
          <a:xfrm>
            <a:off x="4436507" y="1989305"/>
            <a:ext cx="3253088" cy="1472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a:t>Gyro y</a:t>
            </a:r>
          </a:p>
          <a:p>
            <a:pPr marL="0" indent="0">
              <a:buNone/>
            </a:pPr>
            <a:r>
              <a:rPr lang="en-SG" sz="2000"/>
              <a:t>Values not between -6 and 6 rad/s were removed.</a:t>
            </a:r>
          </a:p>
          <a:p>
            <a:pPr marL="0" indent="0">
              <a:buNone/>
            </a:pPr>
            <a:r>
              <a:rPr lang="en-SG" sz="2000"/>
              <a:t>(3380 records)</a:t>
            </a:r>
          </a:p>
          <a:p>
            <a:pPr marL="0" indent="0">
              <a:buFont typeface="Arial" panose="020B0604020202020204" pitchFamily="34" charset="0"/>
              <a:buNone/>
            </a:pPr>
            <a:endParaRPr lang="en-SG" sz="2000" b="1"/>
          </a:p>
        </p:txBody>
      </p:sp>
      <p:sp>
        <p:nvSpPr>
          <p:cNvPr id="17" name="Content Placeholder 2">
            <a:extLst>
              <a:ext uri="{FF2B5EF4-FFF2-40B4-BE49-F238E27FC236}">
                <a16:creationId xmlns:a16="http://schemas.microsoft.com/office/drawing/2014/main" id="{CAFFDC5F-2448-42A9-ACA5-186E360539CE}"/>
              </a:ext>
            </a:extLst>
          </p:cNvPr>
          <p:cNvSpPr txBox="1">
            <a:spLocks/>
          </p:cNvSpPr>
          <p:nvPr/>
        </p:nvSpPr>
        <p:spPr>
          <a:xfrm>
            <a:off x="7937633" y="1979543"/>
            <a:ext cx="3156662" cy="1472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2000" b="1"/>
              <a:t>Gyro z</a:t>
            </a:r>
          </a:p>
          <a:p>
            <a:pPr marL="0" indent="0">
              <a:buNone/>
            </a:pPr>
            <a:r>
              <a:rPr lang="en-SG" sz="2000"/>
              <a:t>Values not between -7 and 7 rad/s were removed.</a:t>
            </a:r>
          </a:p>
          <a:p>
            <a:pPr marL="0" indent="0">
              <a:buNone/>
            </a:pPr>
            <a:r>
              <a:rPr lang="en-SG" sz="2000"/>
              <a:t>(215 records)</a:t>
            </a:r>
          </a:p>
          <a:p>
            <a:pPr marL="0" indent="0">
              <a:buFont typeface="Arial" panose="020B0604020202020204" pitchFamily="34" charset="0"/>
              <a:buNone/>
            </a:pPr>
            <a:endParaRPr lang="en-SG" sz="2000" b="1"/>
          </a:p>
        </p:txBody>
      </p:sp>
    </p:spTree>
    <p:extLst>
      <p:ext uri="{BB962C8B-B14F-4D97-AF65-F5344CB8AC3E}">
        <p14:creationId xmlns:p14="http://schemas.microsoft.com/office/powerpoint/2010/main" val="22727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Handling Null Values</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782981"/>
            <a:ext cx="10275501" cy="4393982"/>
          </a:xfrm>
        </p:spPr>
        <p:txBody>
          <a:bodyPr>
            <a:normAutofit/>
          </a:bodyPr>
          <a:lstStyle/>
          <a:p>
            <a:pPr>
              <a:spcBef>
                <a:spcPts val="1500"/>
              </a:spcBef>
            </a:pPr>
            <a:r>
              <a:rPr lang="en-SG" sz="2000" dirty="0"/>
              <a:t>No outliers were removed for the speed column since extreme values are crucial to determine whether a taxi trip is safe or dangerous. Thus, we proceeded to handle the null values.</a:t>
            </a:r>
          </a:p>
          <a:p>
            <a:pPr>
              <a:spcBef>
                <a:spcPts val="1500"/>
              </a:spcBef>
            </a:pPr>
            <a:r>
              <a:rPr lang="en-SG" sz="2000" dirty="0"/>
              <a:t>The large dataset was split by booking ID into 3 subsets and each member in the team took 1 set to handle the null values. (More efficient and faster)</a:t>
            </a:r>
          </a:p>
          <a:p>
            <a:pPr>
              <a:spcBef>
                <a:spcPts val="1500"/>
              </a:spcBef>
            </a:pPr>
            <a:r>
              <a:rPr lang="en-SG" sz="2000" b="1" dirty="0"/>
              <a:t>Accuracy: </a:t>
            </a:r>
            <a:r>
              <a:rPr lang="en-SG" sz="2000" dirty="0"/>
              <a:t>Null values were replaced with mode.</a:t>
            </a:r>
            <a:endParaRPr lang="en-SG" sz="2000" b="1" dirty="0"/>
          </a:p>
          <a:p>
            <a:pPr>
              <a:spcBef>
                <a:spcPts val="1500"/>
              </a:spcBef>
            </a:pPr>
            <a:r>
              <a:rPr lang="en-SG" sz="2000" b="1" dirty="0"/>
              <a:t>Bearing: </a:t>
            </a:r>
            <a:r>
              <a:rPr lang="en-SG" sz="2000" dirty="0"/>
              <a:t>Null values were replaced with 0.</a:t>
            </a:r>
            <a:endParaRPr lang="en-SG" sz="2000" b="1" dirty="0"/>
          </a:p>
          <a:p>
            <a:pPr>
              <a:spcBef>
                <a:spcPts val="1500"/>
              </a:spcBef>
            </a:pPr>
            <a:r>
              <a:rPr lang="en-SG" sz="2000" b="1" dirty="0"/>
              <a:t>Speed, acceleration and Gyro: </a:t>
            </a:r>
            <a:r>
              <a:rPr lang="en-SG" sz="2000" dirty="0"/>
              <a:t>Null values were replaced with median, based on the records before and after each null value. For consecutive null values, SD was found for each booking ID and subsequently added to the SD following up to the null values. For booking IDs that contained only null values or less than 5 records for each column, they were dropped.</a:t>
            </a:r>
            <a:endParaRPr lang="en-SG" sz="2000" b="1" dirty="0"/>
          </a:p>
          <a:p>
            <a:pPr>
              <a:spcBef>
                <a:spcPts val="1500"/>
              </a:spcBef>
            </a:pPr>
            <a:r>
              <a:rPr lang="en-SG" sz="2000" b="1" dirty="0"/>
              <a:t>Seconds: </a:t>
            </a:r>
            <a:r>
              <a:rPr lang="en-SG" sz="2000" dirty="0"/>
              <a:t>Since replacing null values with mean, median, mode, 0, backfill or forward fill did not seem appropriate, removed all the null records. </a:t>
            </a:r>
            <a:endParaRPr lang="en-SG" sz="2000" b="1"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10810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ETL Pipeline - Load</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782981"/>
            <a:ext cx="10358209" cy="4393982"/>
          </a:xfrm>
        </p:spPr>
        <p:txBody>
          <a:bodyPr>
            <a:normAutofit/>
          </a:bodyPr>
          <a:lstStyle/>
          <a:p>
            <a:pPr>
              <a:spcBef>
                <a:spcPts val="2000"/>
              </a:spcBef>
            </a:pPr>
            <a:r>
              <a:rPr lang="en-SG" sz="2000"/>
              <a:t>After thoroughly cleaning the dataset to high accuracy as much as possible, the final features dataset has </a:t>
            </a:r>
            <a:r>
              <a:rPr lang="en-SG" sz="2000">
                <a:effectLst/>
                <a:latin typeface="Calibri" panose="020F0502020204030204" pitchFamily="34" charset="0"/>
                <a:ea typeface="DengXian" panose="02010600030101010101" pitchFamily="2" charset="-122"/>
                <a:cs typeface="Arial" panose="020B0604020202020204" pitchFamily="34" charset="0"/>
              </a:rPr>
              <a:t> 7,194,253 records and 11 columns.</a:t>
            </a:r>
          </a:p>
          <a:p>
            <a:pPr>
              <a:spcBef>
                <a:spcPts val="2000"/>
              </a:spcBef>
            </a:pPr>
            <a:r>
              <a:rPr lang="en-SG" sz="2000">
                <a:latin typeface="Calibri" panose="020F0502020204030204" pitchFamily="34" charset="0"/>
                <a:ea typeface="DengXian" panose="02010600030101010101" pitchFamily="2" charset="-122"/>
                <a:cs typeface="Arial" panose="020B0604020202020204" pitchFamily="34" charset="0"/>
              </a:rPr>
              <a:t>96% of the original </a:t>
            </a:r>
            <a:r>
              <a:rPr lang="en-SG" sz="2000">
                <a:effectLst/>
                <a:latin typeface="Calibri" panose="020F0502020204030204" pitchFamily="34" charset="0"/>
                <a:ea typeface="DengXian" panose="02010600030101010101" pitchFamily="2" charset="-122"/>
                <a:cs typeface="Arial" panose="020B0604020202020204" pitchFamily="34" charset="0"/>
              </a:rPr>
              <a:t>7,469,656 records were retained</a:t>
            </a:r>
            <a:r>
              <a:rPr lang="en-SG" sz="2000">
                <a:latin typeface="Calibri" panose="020F0502020204030204" pitchFamily="34" charset="0"/>
                <a:ea typeface="DengXian" panose="02010600030101010101" pitchFamily="2" charset="-122"/>
                <a:cs typeface="Arial" panose="020B0604020202020204" pitchFamily="34" charset="0"/>
              </a:rPr>
              <a:t>.</a:t>
            </a:r>
          </a:p>
          <a:p>
            <a:pPr>
              <a:spcBef>
                <a:spcPts val="2000"/>
              </a:spcBef>
            </a:pPr>
            <a:r>
              <a:rPr lang="en-SG" sz="2000">
                <a:latin typeface="Calibri" panose="020F0502020204030204" pitchFamily="34" charset="0"/>
                <a:ea typeface="DengXian" panose="02010600030101010101" pitchFamily="2" charset="-122"/>
                <a:cs typeface="Arial" panose="020B0604020202020204" pitchFamily="34" charset="0"/>
              </a:rPr>
              <a:t>All 3 sets of cleaned data were concatenated to form the final dataset and loaded it to CSV file named ‘final_features.csv’.</a:t>
            </a:r>
          </a:p>
          <a:p>
            <a:pPr>
              <a:spcBef>
                <a:spcPts val="2000"/>
              </a:spcBef>
            </a:pPr>
            <a:r>
              <a:rPr lang="en-SG" sz="2000">
                <a:latin typeface="Calibri" panose="020F0502020204030204" pitchFamily="34" charset="0"/>
                <a:ea typeface="DengXian" panose="02010600030101010101" pitchFamily="2" charset="-122"/>
                <a:cs typeface="Arial" panose="020B0604020202020204" pitchFamily="34" charset="0"/>
              </a:rPr>
              <a:t>Label column from the labels table was then merged to the final features table by </a:t>
            </a:r>
            <a:r>
              <a:rPr lang="en-SG" sz="2000" err="1">
                <a:latin typeface="Calibri" panose="020F0502020204030204" pitchFamily="34" charset="0"/>
                <a:ea typeface="DengXian" panose="02010600030101010101" pitchFamily="2" charset="-122"/>
                <a:cs typeface="Arial" panose="020B0604020202020204" pitchFamily="34" charset="0"/>
              </a:rPr>
              <a:t>bookingID</a:t>
            </a:r>
            <a:r>
              <a:rPr lang="en-SG" sz="2000">
                <a:latin typeface="Calibri" panose="020F0502020204030204" pitchFamily="34" charset="0"/>
                <a:ea typeface="DengXian" panose="02010600030101010101" pitchFamily="2" charset="-122"/>
                <a:cs typeface="Arial" panose="020B0604020202020204" pitchFamily="34" charset="0"/>
              </a:rPr>
              <a:t> and the new table was  loaded to a CSV file named ‘JustTaxi.csv’.</a:t>
            </a:r>
          </a:p>
          <a:p>
            <a:pPr>
              <a:spcBef>
                <a:spcPts val="2000"/>
              </a:spcBef>
            </a:pPr>
            <a:endParaRPr lang="en-SG"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6900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Final Dataset</a:t>
            </a:r>
          </a:p>
        </p:txBody>
      </p:sp>
      <p:pic>
        <p:nvPicPr>
          <p:cNvPr id="5" name="Content Placeholder 4">
            <a:extLst>
              <a:ext uri="{FF2B5EF4-FFF2-40B4-BE49-F238E27FC236}">
                <a16:creationId xmlns:a16="http://schemas.microsoft.com/office/drawing/2014/main" id="{8AA9A744-C266-4FE1-A1D7-C4FFF7FB66F0}"/>
              </a:ext>
            </a:extLst>
          </p:cNvPr>
          <p:cNvPicPr>
            <a:picLocks noGrp="1" noChangeAspect="1"/>
          </p:cNvPicPr>
          <p:nvPr>
            <p:ph idx="1"/>
          </p:nvPr>
        </p:nvPicPr>
        <p:blipFill>
          <a:blip r:embed="rId2"/>
          <a:stretch>
            <a:fillRect/>
          </a:stretch>
        </p:blipFill>
        <p:spPr>
          <a:xfrm>
            <a:off x="393406" y="1251228"/>
            <a:ext cx="4993107" cy="2737900"/>
          </a:xfr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85794CD5-D666-46AB-974E-E1D2094C6B85}"/>
              </a:ext>
            </a:extLst>
          </p:cNvPr>
          <p:cNvPicPr>
            <a:picLocks noChangeAspect="1"/>
          </p:cNvPicPr>
          <p:nvPr/>
        </p:nvPicPr>
        <p:blipFill>
          <a:blip r:embed="rId3"/>
          <a:stretch>
            <a:fillRect/>
          </a:stretch>
        </p:blipFill>
        <p:spPr>
          <a:xfrm>
            <a:off x="5566629" y="1251229"/>
            <a:ext cx="3252169" cy="2765734"/>
          </a:xfrm>
          <a:prstGeom prst="rect">
            <a:avLst/>
          </a:prstGeom>
        </p:spPr>
      </p:pic>
      <p:pic>
        <p:nvPicPr>
          <p:cNvPr id="11" name="Picture 10">
            <a:extLst>
              <a:ext uri="{FF2B5EF4-FFF2-40B4-BE49-F238E27FC236}">
                <a16:creationId xmlns:a16="http://schemas.microsoft.com/office/drawing/2014/main" id="{E67D51B9-ABE0-4086-9CDD-264472268DBB}"/>
              </a:ext>
            </a:extLst>
          </p:cNvPr>
          <p:cNvPicPr>
            <a:picLocks noChangeAspect="1"/>
          </p:cNvPicPr>
          <p:nvPr/>
        </p:nvPicPr>
        <p:blipFill>
          <a:blip r:embed="rId4"/>
          <a:stretch>
            <a:fillRect/>
          </a:stretch>
        </p:blipFill>
        <p:spPr>
          <a:xfrm>
            <a:off x="2228850" y="4192733"/>
            <a:ext cx="7734300" cy="2095245"/>
          </a:xfrm>
          <a:prstGeom prst="rect">
            <a:avLst/>
          </a:prstGeom>
        </p:spPr>
      </p:pic>
      <p:pic>
        <p:nvPicPr>
          <p:cNvPr id="15" name="Picture 14">
            <a:extLst>
              <a:ext uri="{FF2B5EF4-FFF2-40B4-BE49-F238E27FC236}">
                <a16:creationId xmlns:a16="http://schemas.microsoft.com/office/drawing/2014/main" id="{33BCA53A-734B-4DC8-9011-BCBEB3791B33}"/>
              </a:ext>
            </a:extLst>
          </p:cNvPr>
          <p:cNvPicPr>
            <a:picLocks noChangeAspect="1"/>
          </p:cNvPicPr>
          <p:nvPr/>
        </p:nvPicPr>
        <p:blipFill>
          <a:blip r:embed="rId5"/>
          <a:stretch>
            <a:fillRect/>
          </a:stretch>
        </p:blipFill>
        <p:spPr>
          <a:xfrm>
            <a:off x="8998914" y="1251228"/>
            <a:ext cx="2891723" cy="2765735"/>
          </a:xfrm>
          <a:prstGeom prst="rect">
            <a:avLst/>
          </a:prstGeom>
        </p:spPr>
      </p:pic>
    </p:spTree>
    <p:extLst>
      <p:ext uri="{BB962C8B-B14F-4D97-AF65-F5344CB8AC3E}">
        <p14:creationId xmlns:p14="http://schemas.microsoft.com/office/powerpoint/2010/main" val="3572624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ectangle 5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Freeform: Shape 55">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1116701" y="2452526"/>
            <a:ext cx="4248318" cy="1952947"/>
          </a:xfrm>
          <a:noFill/>
        </p:spPr>
        <p:txBody>
          <a:bodyPr vert="horz" lIns="91440" tIns="45720" rIns="91440" bIns="45720" rtlCol="0" anchor="ctr">
            <a:normAutofit/>
          </a:bodyPr>
          <a:lstStyle/>
          <a:p>
            <a:pPr algn="ctr"/>
            <a:r>
              <a:rPr lang="en-US" sz="3600" b="1" kern="1200">
                <a:solidFill>
                  <a:srgbClr val="080808"/>
                </a:solidFill>
                <a:latin typeface="+mj-lt"/>
                <a:ea typeface="+mj-ea"/>
                <a:cs typeface="+mj-cs"/>
              </a:rPr>
              <a:t>Data Visualization</a:t>
            </a:r>
          </a:p>
        </p:txBody>
      </p:sp>
      <p:sp>
        <p:nvSpPr>
          <p:cNvPr id="58" name="Isosceles Triangle 57">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581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Overview</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8" y="1782981"/>
            <a:ext cx="5297663" cy="4393982"/>
          </a:xfrm>
        </p:spPr>
        <p:txBody>
          <a:bodyPr>
            <a:normAutofit/>
          </a:bodyPr>
          <a:lstStyle/>
          <a:p>
            <a:pPr>
              <a:spcBef>
                <a:spcPts val="2000"/>
              </a:spcBef>
            </a:pPr>
            <a:r>
              <a:rPr lang="en-SG" sz="2000"/>
              <a:t>Pie chart was done to visualize the percentage of safe and dangerous trips in dataset.</a:t>
            </a:r>
          </a:p>
          <a:p>
            <a:pPr>
              <a:spcBef>
                <a:spcPts val="2000"/>
              </a:spcBef>
            </a:pPr>
            <a:r>
              <a:rPr lang="en-SG" sz="2000"/>
              <a:t>Safe: 75.1%</a:t>
            </a:r>
          </a:p>
          <a:p>
            <a:pPr marL="0" indent="0">
              <a:spcBef>
                <a:spcPts val="0"/>
              </a:spcBef>
              <a:spcAft>
                <a:spcPts val="2000"/>
              </a:spcAft>
              <a:buNone/>
            </a:pPr>
            <a:r>
              <a:rPr lang="en-SG" sz="2000"/>
              <a:t>    Dangerous: 24.9%</a:t>
            </a:r>
          </a:p>
          <a:p>
            <a:pPr>
              <a:spcBef>
                <a:spcPts val="0"/>
              </a:spcBef>
              <a:spcAft>
                <a:spcPts val="2000"/>
              </a:spcAft>
            </a:pPr>
            <a:r>
              <a:rPr lang="en-SG" sz="2000"/>
              <a:t>Almost 1 quarter of taxi trips were dangerous, which is not good.</a:t>
            </a:r>
          </a:p>
          <a:p>
            <a:pPr>
              <a:spcBef>
                <a:spcPts val="0"/>
              </a:spcBef>
              <a:spcAft>
                <a:spcPts val="2000"/>
              </a:spcAft>
            </a:pPr>
            <a:r>
              <a:rPr lang="en-SG" sz="2000"/>
              <a:t>Company need to reduce percentage of dangerous trips to gain trust from customers.</a:t>
            </a:r>
          </a:p>
          <a:p>
            <a:pPr>
              <a:spcBef>
                <a:spcPts val="0"/>
              </a:spcBef>
            </a:pPr>
            <a:endParaRPr lang="en-SG" sz="2000"/>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Chart, pie chart&#10;&#10;Description automatically generated">
            <a:extLst>
              <a:ext uri="{FF2B5EF4-FFF2-40B4-BE49-F238E27FC236}">
                <a16:creationId xmlns:a16="http://schemas.microsoft.com/office/drawing/2014/main" id="{DAE60241-8B73-4F83-B3A3-5DBA67E60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315" y="1457471"/>
            <a:ext cx="5297663" cy="4361892"/>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542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75376" cy="1135737"/>
          </a:xfrm>
        </p:spPr>
        <p:txBody>
          <a:bodyPr>
            <a:normAutofit/>
          </a:bodyPr>
          <a:lstStyle/>
          <a:p>
            <a:r>
              <a:rPr lang="en-SG" sz="3600" b="1">
                <a:latin typeface="+mn-lt"/>
              </a:rPr>
              <a:t>Correlation Between All Features – Safe Trips</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782981"/>
            <a:ext cx="5452533" cy="4393982"/>
          </a:xfrm>
        </p:spPr>
        <p:txBody>
          <a:bodyPr>
            <a:normAutofit/>
          </a:bodyPr>
          <a:lstStyle/>
          <a:p>
            <a:pPr>
              <a:spcBef>
                <a:spcPts val="2000"/>
              </a:spcBef>
            </a:pPr>
            <a:r>
              <a:rPr lang="en-SG" sz="2000"/>
              <a:t>Correlation heatmap was done to visualize the correlation between all features for safe trips. Done for records with accuracy within 3.</a:t>
            </a:r>
          </a:p>
          <a:p>
            <a:pPr>
              <a:spcBef>
                <a:spcPts val="2000"/>
              </a:spcBef>
            </a:pPr>
            <a:r>
              <a:rPr lang="en-SG" sz="2000"/>
              <a:t>Generally, correlation is low.</a:t>
            </a:r>
          </a:p>
          <a:p>
            <a:pPr>
              <a:spcBef>
                <a:spcPts val="2000"/>
              </a:spcBef>
            </a:pPr>
            <a:r>
              <a:rPr lang="en-SG" sz="2000"/>
              <a:t>Highest correlation between speed and acceleration y (0.121).</a:t>
            </a:r>
          </a:p>
          <a:p>
            <a:pPr>
              <a:spcBef>
                <a:spcPts val="2000"/>
              </a:spcBef>
            </a:pPr>
            <a:r>
              <a:rPr lang="en-SG" sz="2000"/>
              <a:t>Lowest correlation between second and gyro z (0.00036).</a:t>
            </a:r>
          </a:p>
          <a:p>
            <a:pPr>
              <a:spcBef>
                <a:spcPts val="2000"/>
              </a:spcBef>
            </a:pPr>
            <a:r>
              <a:rPr lang="en-SG" sz="2000"/>
              <a:t>Highest negative correlation between speed and acceleration x (-0.567).</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20049BBD-6677-402C-AF77-57F8CA045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2207" y="1249940"/>
            <a:ext cx="5286326" cy="5286326"/>
          </a:xfrm>
          <a:prstGeom prst="rect">
            <a:avLst/>
          </a:prstGeom>
          <a:noFill/>
          <a:ln>
            <a:noFill/>
          </a:ln>
        </p:spPr>
      </p:pic>
    </p:spTree>
    <p:extLst>
      <p:ext uri="{BB962C8B-B14F-4D97-AF65-F5344CB8AC3E}">
        <p14:creationId xmlns:p14="http://schemas.microsoft.com/office/powerpoint/2010/main" val="399275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75376" cy="1135737"/>
          </a:xfrm>
        </p:spPr>
        <p:txBody>
          <a:bodyPr>
            <a:normAutofit/>
          </a:bodyPr>
          <a:lstStyle/>
          <a:p>
            <a:r>
              <a:rPr lang="en-SG" sz="3600" b="1">
                <a:latin typeface="+mn-lt"/>
              </a:rPr>
              <a:t>Correlation Between All Features – Dangerous Trips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Chart, treemap chart&#10;&#10;Description automatically generated">
            <a:extLst>
              <a:ext uri="{FF2B5EF4-FFF2-40B4-BE49-F238E27FC236}">
                <a16:creationId xmlns:a16="http://schemas.microsoft.com/office/drawing/2014/main" id="{60E67E7B-5965-4451-87F3-09182E66411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1470" y="1277308"/>
            <a:ext cx="5257063" cy="5257063"/>
          </a:xfrm>
          <a:prstGeom prst="rect">
            <a:avLst/>
          </a:prstGeom>
          <a:noFill/>
          <a:ln>
            <a:noFill/>
          </a:ln>
        </p:spPr>
      </p:pic>
      <p:sp>
        <p:nvSpPr>
          <p:cNvPr id="13" name="Content Placeholder 2">
            <a:extLst>
              <a:ext uri="{FF2B5EF4-FFF2-40B4-BE49-F238E27FC236}">
                <a16:creationId xmlns:a16="http://schemas.microsoft.com/office/drawing/2014/main" id="{6243B0B8-D6C3-427C-A7AD-B75407951909}"/>
              </a:ext>
            </a:extLst>
          </p:cNvPr>
          <p:cNvSpPr>
            <a:spLocks noGrp="1"/>
          </p:cNvSpPr>
          <p:nvPr>
            <p:ph idx="1"/>
          </p:nvPr>
        </p:nvSpPr>
        <p:spPr>
          <a:xfrm>
            <a:off x="643467" y="1782981"/>
            <a:ext cx="5452533" cy="4393982"/>
          </a:xfrm>
        </p:spPr>
        <p:txBody>
          <a:bodyPr>
            <a:normAutofit/>
          </a:bodyPr>
          <a:lstStyle/>
          <a:p>
            <a:pPr>
              <a:spcBef>
                <a:spcPts val="2000"/>
              </a:spcBef>
            </a:pPr>
            <a:r>
              <a:rPr lang="en-SG" sz="2000"/>
              <a:t>Correlation heatmap was done to visualize the correlation between all features for dangerous trips. Done for records with accuracy within 3.</a:t>
            </a:r>
          </a:p>
          <a:p>
            <a:pPr>
              <a:spcBef>
                <a:spcPts val="2000"/>
              </a:spcBef>
            </a:pPr>
            <a:r>
              <a:rPr lang="en-SG" sz="2000"/>
              <a:t>Generally, correlation is low.</a:t>
            </a:r>
          </a:p>
          <a:p>
            <a:pPr>
              <a:spcBef>
                <a:spcPts val="2000"/>
              </a:spcBef>
            </a:pPr>
            <a:r>
              <a:rPr lang="en-SG" sz="2000"/>
              <a:t>Highest correlation between speed and second (0.129).</a:t>
            </a:r>
          </a:p>
          <a:p>
            <a:pPr>
              <a:spcBef>
                <a:spcPts val="2000"/>
              </a:spcBef>
            </a:pPr>
            <a:r>
              <a:rPr lang="en-SG" sz="2000"/>
              <a:t>Lowest correlation between acceleration y and acceleration x (0.00012).</a:t>
            </a:r>
          </a:p>
          <a:p>
            <a:pPr>
              <a:spcBef>
                <a:spcPts val="2000"/>
              </a:spcBef>
            </a:pPr>
            <a:r>
              <a:rPr lang="en-SG" sz="2000"/>
              <a:t>Highest negative correlation between speed and acceleration y (-0.301).</a:t>
            </a:r>
          </a:p>
        </p:txBody>
      </p:sp>
    </p:spTree>
    <p:extLst>
      <p:ext uri="{BB962C8B-B14F-4D97-AF65-F5344CB8AC3E}">
        <p14:creationId xmlns:p14="http://schemas.microsoft.com/office/powerpoint/2010/main" val="4252706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782981"/>
            <a:ext cx="5452533" cy="4393982"/>
          </a:xfrm>
        </p:spPr>
        <p:txBody>
          <a:bodyPr>
            <a:normAutofit/>
          </a:bodyPr>
          <a:lstStyle/>
          <a:p>
            <a:pPr>
              <a:spcBef>
                <a:spcPts val="2000"/>
              </a:spcBef>
            </a:pPr>
            <a:r>
              <a:rPr lang="en-SG" sz="2000"/>
              <a:t>Violin plot was done to compare the distribution of gyro values for safe and dangerous trips.</a:t>
            </a:r>
          </a:p>
          <a:p>
            <a:pPr>
              <a:spcBef>
                <a:spcPts val="2000"/>
              </a:spcBef>
            </a:pPr>
            <a:r>
              <a:rPr lang="en-SG" sz="2000" err="1"/>
              <a:t>Gyro_x</a:t>
            </a:r>
            <a:r>
              <a:rPr lang="en-SG" sz="2000"/>
              <a:t> has the highest range (-1 to 1.5), followed by </a:t>
            </a:r>
            <a:r>
              <a:rPr lang="en-SG" sz="2000" err="1"/>
              <a:t>gyro_y</a:t>
            </a:r>
            <a:r>
              <a:rPr lang="en-SG" sz="2000"/>
              <a:t> (-6 to 6) then </a:t>
            </a:r>
            <a:r>
              <a:rPr lang="en-SG" sz="2000" err="1"/>
              <a:t>gyro_z</a:t>
            </a:r>
            <a:r>
              <a:rPr lang="en-SG" sz="2000"/>
              <a:t> (-7 to 7).</a:t>
            </a:r>
          </a:p>
          <a:p>
            <a:pPr>
              <a:spcBef>
                <a:spcPts val="2000"/>
              </a:spcBef>
            </a:pPr>
            <a:r>
              <a:rPr lang="en-SG" sz="2000"/>
              <a:t>Median for all gyro seem to be same, close to 0.</a:t>
            </a:r>
          </a:p>
          <a:p>
            <a:pPr>
              <a:spcBef>
                <a:spcPts val="2000"/>
              </a:spcBef>
            </a:pPr>
            <a:r>
              <a:rPr lang="en-SG" sz="2000" err="1"/>
              <a:t>Gyro_x</a:t>
            </a:r>
            <a:r>
              <a:rPr lang="en-SG" sz="2000"/>
              <a:t> and </a:t>
            </a:r>
            <a:r>
              <a:rPr lang="en-SG" sz="2000" err="1"/>
              <a:t>gyro_y</a:t>
            </a:r>
            <a:r>
              <a:rPr lang="en-SG" sz="2000"/>
              <a:t> do not have much difference when comparing safe and dangerous trips. </a:t>
            </a:r>
          </a:p>
          <a:p>
            <a:pPr>
              <a:spcBef>
                <a:spcPts val="2000"/>
              </a:spcBef>
            </a:pPr>
            <a:r>
              <a:rPr lang="en-SG" sz="2000" err="1"/>
              <a:t>Gyro_z</a:t>
            </a:r>
            <a:r>
              <a:rPr lang="en-SG" sz="2000"/>
              <a:t> has higher range and a smaller percentage of values are close to 0 for dangerous trips than for safe trips.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9C085275-4284-4653-AF7F-15693C5B244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3635" y="1848864"/>
            <a:ext cx="5354898" cy="4124638"/>
          </a:xfrm>
          <a:prstGeom prst="rect">
            <a:avLst/>
          </a:prstGeom>
          <a:noFill/>
          <a:ln>
            <a:noFill/>
          </a:ln>
        </p:spPr>
      </p:pic>
      <p:sp>
        <p:nvSpPr>
          <p:cNvPr id="13" name="Title 1">
            <a:extLst>
              <a:ext uri="{FF2B5EF4-FFF2-40B4-BE49-F238E27FC236}">
                <a16:creationId xmlns:a16="http://schemas.microsoft.com/office/drawing/2014/main" id="{29D47509-D269-4676-B130-E34D25C1DA15}"/>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sz="3600" b="1">
                <a:latin typeface="+mn-lt"/>
              </a:rPr>
              <a:t>Distribution Of Gyroscope Readings</a:t>
            </a:r>
          </a:p>
        </p:txBody>
      </p:sp>
    </p:spTree>
    <p:extLst>
      <p:ext uri="{BB962C8B-B14F-4D97-AF65-F5344CB8AC3E}">
        <p14:creationId xmlns:p14="http://schemas.microsoft.com/office/powerpoint/2010/main" val="1542136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Data Description</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782981"/>
            <a:ext cx="10905066" cy="4393982"/>
          </a:xfrm>
        </p:spPr>
        <p:txBody>
          <a:bodyPr>
            <a:normAutofit/>
          </a:bodyPr>
          <a:lstStyle/>
          <a:p>
            <a:r>
              <a:rPr lang="en-SG" sz="2000"/>
              <a:t>The Just Taxi Company has multiple files stored in CSV file – 5 features and 1 labels</a:t>
            </a:r>
          </a:p>
          <a:p>
            <a:pPr>
              <a:spcBef>
                <a:spcPts val="2000"/>
              </a:spcBef>
            </a:pPr>
            <a:r>
              <a:rPr lang="en-SG" sz="2000"/>
              <a:t>Names of files:</a:t>
            </a:r>
          </a:p>
          <a:p>
            <a:pPr marL="914400" lvl="1" indent="-457200">
              <a:buFont typeface="+mj-lt"/>
              <a:buAutoNum type="arabicPeriod"/>
            </a:pPr>
            <a:r>
              <a:rPr lang="en-SG" sz="1600"/>
              <a:t>Safety_DataSet_features_part-00000-e6120af0-10c2-4248-97c4-81baf4304e5c-c000 </a:t>
            </a:r>
            <a:r>
              <a:rPr lang="en-SG" sz="1600">
                <a:sym typeface="Wingdings" panose="05000000000000000000" pitchFamily="2" charset="2"/>
              </a:rPr>
              <a:t> Size: 218,892KB</a:t>
            </a:r>
            <a:endParaRPr lang="en-SG" sz="1600"/>
          </a:p>
          <a:p>
            <a:pPr marL="914400" lvl="1" indent="-457200">
              <a:buFont typeface="+mj-lt"/>
              <a:buAutoNum type="arabicPeriod"/>
            </a:pPr>
            <a:r>
              <a:rPr lang="en-SG" sz="1600"/>
              <a:t>Safety_DataSet_features_part-00001-e6120af0-10c2-4248-97c4-81baf4304e5c-c000 </a:t>
            </a:r>
            <a:r>
              <a:rPr lang="en-SG" sz="1600">
                <a:sym typeface="Wingdings" panose="05000000000000000000" pitchFamily="2" charset="2"/>
              </a:rPr>
              <a:t> Size: 219,766KB</a:t>
            </a:r>
            <a:endParaRPr lang="en-SG" sz="1600"/>
          </a:p>
          <a:p>
            <a:pPr marL="914400" lvl="1" indent="-457200">
              <a:buFont typeface="+mj-lt"/>
              <a:buAutoNum type="arabicPeriod"/>
            </a:pPr>
            <a:r>
              <a:rPr lang="en-SG" sz="1600"/>
              <a:t>Safety_DataSet_features_part-00002-e6120af0-10c2-4248-97c4-81baf4304e5c-c000 </a:t>
            </a:r>
            <a:r>
              <a:rPr lang="en-SG" sz="1600">
                <a:sym typeface="Wingdings" panose="05000000000000000000" pitchFamily="2" charset="2"/>
              </a:rPr>
              <a:t> Size: 220,134KB</a:t>
            </a:r>
            <a:endParaRPr lang="en-SG" sz="1600"/>
          </a:p>
          <a:p>
            <a:pPr marL="914400" lvl="1" indent="-457200">
              <a:buFont typeface="+mj-lt"/>
              <a:buAutoNum type="arabicPeriod"/>
            </a:pPr>
            <a:r>
              <a:rPr lang="en-SG" sz="1600"/>
              <a:t>Safety_DataSet_features_part-00003-e6120af0-10c2-4248-97c4-81baf4304e5c-c000 </a:t>
            </a:r>
            <a:r>
              <a:rPr lang="en-SG" sz="1600">
                <a:sym typeface="Wingdings" panose="05000000000000000000" pitchFamily="2" charset="2"/>
              </a:rPr>
              <a:t> Size: 137,878KB</a:t>
            </a:r>
            <a:endParaRPr lang="en-SG" sz="1600"/>
          </a:p>
          <a:p>
            <a:pPr marL="914400" lvl="1" indent="-457200">
              <a:buFont typeface="+mj-lt"/>
              <a:buAutoNum type="arabicPeriod"/>
            </a:pPr>
            <a:r>
              <a:rPr lang="en-SG" sz="1600"/>
              <a:t>Safety_DataSet_features_part-00004-e6120af0-10c2-4248-97c4-81baf4304e5c-c000 </a:t>
            </a:r>
            <a:r>
              <a:rPr lang="en-SG" sz="1600">
                <a:sym typeface="Wingdings" panose="05000000000000000000" pitchFamily="2" charset="2"/>
              </a:rPr>
              <a:t> Size: 218,758KB</a:t>
            </a:r>
            <a:endParaRPr lang="en-SG" sz="1600"/>
          </a:p>
          <a:p>
            <a:pPr marL="914400" lvl="1" indent="-457200">
              <a:buFont typeface="+mj-lt"/>
              <a:buAutoNum type="arabicPeriod"/>
            </a:pPr>
            <a:r>
              <a:rPr lang="en-SG" sz="1600"/>
              <a:t>Safety_DataSet_labels_part-00000-e9445087-aa0a-433b-a7f6-7f4c19d78ad6-c000 </a:t>
            </a:r>
            <a:r>
              <a:rPr lang="en-SG" sz="1600">
                <a:sym typeface="Wingdings" panose="05000000000000000000" pitchFamily="2" charset="2"/>
              </a:rPr>
              <a:t> Size:  299KB</a:t>
            </a:r>
          </a:p>
          <a:p>
            <a:pPr>
              <a:spcBef>
                <a:spcPts val="2000"/>
              </a:spcBef>
            </a:pPr>
            <a:r>
              <a:rPr lang="en-SG" sz="2000">
                <a:sym typeface="Wingdings" panose="05000000000000000000" pitchFamily="2" charset="2"/>
              </a:rPr>
              <a:t>Features datasets contain information for each trip and statistical data such as accelerometer and gyroscope readings, GPS accuracy and bearing , speed as well as time of record in seconds.</a:t>
            </a:r>
          </a:p>
          <a:p>
            <a:pPr>
              <a:spcBef>
                <a:spcPts val="2000"/>
              </a:spcBef>
            </a:pPr>
            <a:r>
              <a:rPr lang="en-SG" sz="2000">
                <a:sym typeface="Wingdings" panose="05000000000000000000" pitchFamily="2" charset="2"/>
              </a:rPr>
              <a:t>Labels dataset indicated whether a taxi trip is safe or dangerous.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8731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782981"/>
            <a:ext cx="4998732" cy="4393982"/>
          </a:xfrm>
        </p:spPr>
        <p:txBody>
          <a:bodyPr>
            <a:normAutofit/>
          </a:bodyPr>
          <a:lstStyle/>
          <a:p>
            <a:pPr>
              <a:spcBef>
                <a:spcPts val="2000"/>
              </a:spcBef>
            </a:pPr>
            <a:r>
              <a:rPr lang="en-SG" sz="2000"/>
              <a:t>Violin plot to compare the distribution of speed  for safe and dangerous taxi trips.</a:t>
            </a:r>
          </a:p>
          <a:p>
            <a:pPr>
              <a:spcBef>
                <a:spcPts val="2000"/>
              </a:spcBef>
            </a:pPr>
            <a:r>
              <a:rPr lang="en-SG" sz="2000"/>
              <a:t>Range of speed for dangerous trips is larger (-18 to 51 m/s) than that for safe trips (-18 to 42 m/s).</a:t>
            </a:r>
          </a:p>
          <a:p>
            <a:pPr>
              <a:spcBef>
                <a:spcPts val="2000"/>
              </a:spcBef>
            </a:pPr>
            <a:r>
              <a:rPr lang="en-SG" sz="2000"/>
              <a:t>Safe trips have slightly higher median of 19m/s than that for dangerous trips which is 18m/s.</a:t>
            </a:r>
          </a:p>
          <a:p>
            <a:pPr>
              <a:spcBef>
                <a:spcPts val="2000"/>
              </a:spcBef>
            </a:pPr>
            <a:r>
              <a:rPr lang="en-SG" sz="2000"/>
              <a:t>Interquartile range seem to be similar for both.</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745FC9F0-25A5-43AD-8EF9-D9330C24E5B1}"/>
              </a:ext>
            </a:extLst>
          </p:cNvPr>
          <p:cNvSpPr>
            <a:spLocks noGrp="1"/>
          </p:cNvSpPr>
          <p:nvPr>
            <p:ph type="title"/>
          </p:nvPr>
        </p:nvSpPr>
        <p:spPr>
          <a:xfrm>
            <a:off x="643467" y="321734"/>
            <a:ext cx="10905066" cy="1135737"/>
          </a:xfrm>
        </p:spPr>
        <p:txBody>
          <a:bodyPr>
            <a:normAutofit/>
          </a:bodyPr>
          <a:lstStyle/>
          <a:p>
            <a:r>
              <a:rPr lang="en-SG" sz="3600" b="1">
                <a:latin typeface="+mn-lt"/>
              </a:rPr>
              <a:t>Distribution Of Speed </a:t>
            </a:r>
          </a:p>
        </p:txBody>
      </p:sp>
      <p:pic>
        <p:nvPicPr>
          <p:cNvPr id="13" name="Picture 12">
            <a:extLst>
              <a:ext uri="{FF2B5EF4-FFF2-40B4-BE49-F238E27FC236}">
                <a16:creationId xmlns:a16="http://schemas.microsoft.com/office/drawing/2014/main" id="{EC901740-2BB6-451C-ADF2-AF6F506D1D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2200" y="1647106"/>
            <a:ext cx="5647361" cy="4497767"/>
          </a:xfrm>
          <a:prstGeom prst="rect">
            <a:avLst/>
          </a:prstGeom>
          <a:ln>
            <a:noFill/>
          </a:ln>
        </p:spPr>
      </p:pic>
    </p:spTree>
    <p:extLst>
      <p:ext uri="{BB962C8B-B14F-4D97-AF65-F5344CB8AC3E}">
        <p14:creationId xmlns:p14="http://schemas.microsoft.com/office/powerpoint/2010/main" val="3534496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Distribution Of Time</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889911"/>
            <a:ext cx="5006562" cy="3305789"/>
          </a:xfrm>
        </p:spPr>
        <p:txBody>
          <a:bodyPr>
            <a:normAutofit/>
          </a:bodyPr>
          <a:lstStyle/>
          <a:p>
            <a:pPr>
              <a:spcBef>
                <a:spcPts val="2000"/>
              </a:spcBef>
            </a:pPr>
            <a:r>
              <a:rPr lang="en-SG" sz="2000"/>
              <a:t>Histogram to analyse the distribution of seconds to find the overall period of time for taxi trips.</a:t>
            </a:r>
          </a:p>
          <a:p>
            <a:pPr>
              <a:spcBef>
                <a:spcPts val="2000"/>
              </a:spcBef>
            </a:pPr>
            <a:r>
              <a:rPr lang="en-SG" sz="2000"/>
              <a:t>The graph is positively skewed with most trips lasting between 500 to 1500s. (8-25min).</a:t>
            </a:r>
          </a:p>
          <a:p>
            <a:pPr>
              <a:spcBef>
                <a:spcPts val="2000"/>
              </a:spcBef>
            </a:pPr>
            <a:r>
              <a:rPr lang="en-SG" sz="2000"/>
              <a:t>Very few trips lasts up to 8000s which is slightly more than 2 hours.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Chart, histogram&#10;&#10;Description automatically generated">
            <a:extLst>
              <a:ext uri="{FF2B5EF4-FFF2-40B4-BE49-F238E27FC236}">
                <a16:creationId xmlns:a16="http://schemas.microsoft.com/office/drawing/2014/main" id="{1BEDFEB2-2EAE-4B52-9811-CEC3895B3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974" y="1589923"/>
            <a:ext cx="5741587" cy="3925353"/>
          </a:xfrm>
          <a:prstGeom prst="rect">
            <a:avLst/>
          </a:prstGeom>
          <a:ln>
            <a:noFill/>
          </a:ln>
        </p:spPr>
      </p:pic>
    </p:spTree>
    <p:extLst>
      <p:ext uri="{BB962C8B-B14F-4D97-AF65-F5344CB8AC3E}">
        <p14:creationId xmlns:p14="http://schemas.microsoft.com/office/powerpoint/2010/main" val="2858463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Analysis Based on Speed and Accelerometer Readings</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782981"/>
            <a:ext cx="10905066" cy="1941996"/>
          </a:xfrm>
        </p:spPr>
        <p:txBody>
          <a:bodyPr>
            <a:normAutofit/>
          </a:bodyPr>
          <a:lstStyle/>
          <a:p>
            <a:r>
              <a:rPr lang="en-SG" sz="2000"/>
              <a:t>Line chart done for </a:t>
            </a:r>
            <a:r>
              <a:rPr lang="en-SG" sz="2000" err="1"/>
              <a:t>bookingID</a:t>
            </a:r>
            <a:r>
              <a:rPr lang="en-SG" sz="2000"/>
              <a:t> with overall median speed to see and compare the changes in speed and accelerations over time.</a:t>
            </a:r>
          </a:p>
          <a:p>
            <a:r>
              <a:rPr lang="en-SG" sz="2000"/>
              <a:t>Values of acceleration y is the highest, followed by acceleration x then acceleration z.</a:t>
            </a:r>
          </a:p>
          <a:p>
            <a:r>
              <a:rPr lang="en-SG" sz="2000"/>
              <a:t>Changes in speed do not have much impact on acceleration generally. (e.g. at 100s, speed had a sudden drop but acceleration only had a slight drop.)</a:t>
            </a:r>
          </a:p>
          <a:p>
            <a:endParaRPr lang="en-SG"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26FD68A2-6885-4E8B-AAB1-690A519C43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302" y="3541502"/>
            <a:ext cx="8205396" cy="3077575"/>
          </a:xfrm>
          <a:prstGeom prst="rect">
            <a:avLst/>
          </a:prstGeom>
          <a:noFill/>
          <a:ln>
            <a:noFill/>
          </a:ln>
        </p:spPr>
      </p:pic>
    </p:spTree>
    <p:extLst>
      <p:ext uri="{BB962C8B-B14F-4D97-AF65-F5344CB8AC3E}">
        <p14:creationId xmlns:p14="http://schemas.microsoft.com/office/powerpoint/2010/main" val="1094443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ectangle 5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Freeform: Shape 55">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1116701" y="2452526"/>
            <a:ext cx="4248318" cy="1952947"/>
          </a:xfrm>
          <a:noFill/>
        </p:spPr>
        <p:txBody>
          <a:bodyPr vert="horz" lIns="91440" tIns="45720" rIns="91440" bIns="45720" rtlCol="0" anchor="ctr">
            <a:normAutofit/>
          </a:bodyPr>
          <a:lstStyle/>
          <a:p>
            <a:pPr algn="ctr"/>
            <a:r>
              <a:rPr lang="en-US" sz="3600" b="1" kern="1200">
                <a:solidFill>
                  <a:srgbClr val="080808"/>
                </a:solidFill>
                <a:latin typeface="+mj-lt"/>
                <a:ea typeface="+mj-ea"/>
                <a:cs typeface="+mj-cs"/>
              </a:rPr>
              <a:t>Tableau Dashboard</a:t>
            </a:r>
          </a:p>
        </p:txBody>
      </p:sp>
      <p:sp>
        <p:nvSpPr>
          <p:cNvPr id="58" name="Isosceles Triangle 57">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294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2" name="Picture 21">
            <a:extLst>
              <a:ext uri="{FF2B5EF4-FFF2-40B4-BE49-F238E27FC236}">
                <a16:creationId xmlns:a16="http://schemas.microsoft.com/office/drawing/2014/main" id="{16A5BCFF-05B9-4325-B494-15B80E520CFF}"/>
              </a:ext>
            </a:extLst>
          </p:cNvPr>
          <p:cNvPicPr>
            <a:picLocks noChangeAspect="1"/>
          </p:cNvPicPr>
          <p:nvPr/>
        </p:nvPicPr>
        <p:blipFill>
          <a:blip r:embed="rId2"/>
          <a:stretch>
            <a:fillRect/>
          </a:stretch>
        </p:blipFill>
        <p:spPr>
          <a:xfrm>
            <a:off x="293160" y="320228"/>
            <a:ext cx="11605679" cy="6217544"/>
          </a:xfrm>
          <a:prstGeom prst="rect">
            <a:avLst/>
          </a:prstGeom>
        </p:spPr>
      </p:pic>
      <p:sp>
        <p:nvSpPr>
          <p:cNvPr id="23" name="Rectangle 22">
            <a:extLst>
              <a:ext uri="{FF2B5EF4-FFF2-40B4-BE49-F238E27FC236}">
                <a16:creationId xmlns:a16="http://schemas.microsoft.com/office/drawing/2014/main" id="{043C0EFD-E7EE-420A-A797-2E026B1C8DC4}"/>
              </a:ext>
            </a:extLst>
          </p:cNvPr>
          <p:cNvSpPr/>
          <p:nvPr/>
        </p:nvSpPr>
        <p:spPr>
          <a:xfrm>
            <a:off x="4637177" y="-1"/>
            <a:ext cx="7554824" cy="6857999"/>
          </a:xfrm>
          <a:prstGeom prst="rect">
            <a:avLst/>
          </a:prstGeom>
          <a:solidFill>
            <a:schemeClr val="bg2">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3A7A05CF-BC4C-4D8F-B284-01B5F31DE1B0}"/>
              </a:ext>
            </a:extLst>
          </p:cNvPr>
          <p:cNvSpPr txBox="1"/>
          <p:nvPr/>
        </p:nvSpPr>
        <p:spPr>
          <a:xfrm>
            <a:off x="5630068" y="2815072"/>
            <a:ext cx="4106581" cy="861774"/>
          </a:xfrm>
          <a:prstGeom prst="rect">
            <a:avLst/>
          </a:prstGeom>
          <a:noFill/>
        </p:spPr>
        <p:txBody>
          <a:bodyPr wrap="square">
            <a:spAutoFit/>
          </a:bodyPr>
          <a:lstStyle/>
          <a:p>
            <a:pPr marL="0" indent="0" algn="ctr">
              <a:buNone/>
            </a:pPr>
            <a:r>
              <a:rPr lang="en-SG" sz="5000" b="1">
                <a:solidFill>
                  <a:schemeClr val="bg1"/>
                </a:solidFill>
              </a:rPr>
              <a:t>INSIGHTS</a:t>
            </a:r>
          </a:p>
        </p:txBody>
      </p:sp>
      <p:sp>
        <p:nvSpPr>
          <p:cNvPr id="25" name="Arrow: Right 24">
            <a:extLst>
              <a:ext uri="{FF2B5EF4-FFF2-40B4-BE49-F238E27FC236}">
                <a16:creationId xmlns:a16="http://schemas.microsoft.com/office/drawing/2014/main" id="{08F299BD-8905-4706-BBC0-F842708EB257}"/>
              </a:ext>
            </a:extLst>
          </p:cNvPr>
          <p:cNvSpPr/>
          <p:nvPr/>
        </p:nvSpPr>
        <p:spPr>
          <a:xfrm rot="10800000">
            <a:off x="5081428" y="2957180"/>
            <a:ext cx="1097280" cy="58652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Rectangle 27">
            <a:extLst>
              <a:ext uri="{FF2B5EF4-FFF2-40B4-BE49-F238E27FC236}">
                <a16:creationId xmlns:a16="http://schemas.microsoft.com/office/drawing/2014/main" id="{8AA18621-3951-4C91-80AF-AE9240C82002}"/>
              </a:ext>
            </a:extLst>
          </p:cNvPr>
          <p:cNvSpPr/>
          <p:nvPr/>
        </p:nvSpPr>
        <p:spPr>
          <a:xfrm>
            <a:off x="1209" y="1"/>
            <a:ext cx="4635968" cy="6857999"/>
          </a:xfrm>
          <a:prstGeom prst="rect">
            <a:avLst/>
          </a:prstGeom>
          <a:solidFill>
            <a:schemeClr val="bg2">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81C98808-AE51-4E5C-818C-697D57889EF2}"/>
              </a:ext>
            </a:extLst>
          </p:cNvPr>
          <p:cNvSpPr txBox="1"/>
          <p:nvPr/>
        </p:nvSpPr>
        <p:spPr>
          <a:xfrm>
            <a:off x="-145372" y="2815072"/>
            <a:ext cx="4106581" cy="861774"/>
          </a:xfrm>
          <a:prstGeom prst="rect">
            <a:avLst/>
          </a:prstGeom>
          <a:noFill/>
        </p:spPr>
        <p:txBody>
          <a:bodyPr wrap="square">
            <a:spAutoFit/>
          </a:bodyPr>
          <a:lstStyle/>
          <a:p>
            <a:pPr marL="0" indent="0" algn="ctr">
              <a:buNone/>
            </a:pPr>
            <a:r>
              <a:rPr lang="en-SG" sz="5000" b="1">
                <a:solidFill>
                  <a:schemeClr val="bg1"/>
                </a:solidFill>
              </a:rPr>
              <a:t>ANALYSIS</a:t>
            </a:r>
          </a:p>
        </p:txBody>
      </p:sp>
      <p:sp>
        <p:nvSpPr>
          <p:cNvPr id="31" name="Arrow: Right 30">
            <a:extLst>
              <a:ext uri="{FF2B5EF4-FFF2-40B4-BE49-F238E27FC236}">
                <a16:creationId xmlns:a16="http://schemas.microsoft.com/office/drawing/2014/main" id="{5F9290C3-96FC-40C5-BA51-F6D4C8596324}"/>
              </a:ext>
            </a:extLst>
          </p:cNvPr>
          <p:cNvSpPr/>
          <p:nvPr/>
        </p:nvSpPr>
        <p:spPr>
          <a:xfrm>
            <a:off x="3344557" y="2971925"/>
            <a:ext cx="1097280" cy="58652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578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8"/>
                                        </p:tgtEl>
                                      </p:cBhvr>
                                    </p:animEffect>
                                    <p:set>
                                      <p:cBhvr>
                                        <p:cTn id="38" dur="1" fill="hold">
                                          <p:stCondLst>
                                            <p:cond delay="499"/>
                                          </p:stCondLst>
                                        </p:cTn>
                                        <p:tgtEl>
                                          <p:spTgt spid="2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6" grpId="0"/>
      <p:bldP spid="26" grpId="1"/>
      <p:bldP spid="25" grpId="0" animBg="1"/>
      <p:bldP spid="25" grpId="1" animBg="1"/>
      <p:bldP spid="28" grpId="0" animBg="1"/>
      <p:bldP spid="28" grpId="1" animBg="1"/>
      <p:bldP spid="30" grpId="0"/>
      <p:bldP spid="30" grpId="1"/>
      <p:bldP spid="31" grpId="0" animBg="1"/>
      <p:bldP spid="3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Packed Bubble Plot</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782981"/>
            <a:ext cx="5670706" cy="4393982"/>
          </a:xfrm>
        </p:spPr>
        <p:txBody>
          <a:bodyPr>
            <a:normAutofit/>
          </a:bodyPr>
          <a:lstStyle/>
          <a:p>
            <a:pPr>
              <a:spcBef>
                <a:spcPts val="2000"/>
              </a:spcBef>
            </a:pPr>
            <a:r>
              <a:rPr lang="en-SG" sz="2000"/>
              <a:t>Bubble plot was done to see if the number of records for each </a:t>
            </a:r>
            <a:r>
              <a:rPr lang="en-SG" sz="2000" err="1"/>
              <a:t>bookingID</a:t>
            </a:r>
            <a:r>
              <a:rPr lang="en-SG" sz="2000"/>
              <a:t> varies a lot.</a:t>
            </a:r>
          </a:p>
          <a:p>
            <a:pPr>
              <a:spcBef>
                <a:spcPts val="2000"/>
              </a:spcBef>
            </a:pPr>
            <a:r>
              <a:rPr lang="en-SG" sz="2000"/>
              <a:t>Number of </a:t>
            </a:r>
            <a:r>
              <a:rPr lang="en-SG" sz="2000" err="1"/>
              <a:t>bookingIDs</a:t>
            </a:r>
            <a:r>
              <a:rPr lang="en-SG" sz="2000"/>
              <a:t> is somewhat equal for all the </a:t>
            </a:r>
            <a:r>
              <a:rPr lang="en-SG" sz="2000" err="1"/>
              <a:t>bookingIDs</a:t>
            </a:r>
            <a:r>
              <a:rPr lang="en-SG" sz="2000"/>
              <a:t>, no significant difference.</a:t>
            </a:r>
          </a:p>
          <a:p>
            <a:pPr>
              <a:spcBef>
                <a:spcPts val="2000"/>
              </a:spcBef>
            </a:pPr>
            <a:r>
              <a:rPr lang="en-SG" sz="2000"/>
              <a:t>The bar plot however, shows the number of records for </a:t>
            </a:r>
            <a:r>
              <a:rPr lang="en-SG" sz="2000" err="1"/>
              <a:t>bookingIDs</a:t>
            </a:r>
            <a:r>
              <a:rPr lang="en-SG" sz="2000"/>
              <a:t> of dangerous trips is generally higher than that for safe trips.</a:t>
            </a:r>
          </a:p>
          <a:p>
            <a:pPr>
              <a:spcBef>
                <a:spcPts val="2000"/>
              </a:spcBef>
            </a:pPr>
            <a:r>
              <a:rPr lang="en-SG" sz="2000"/>
              <a:t>Since overall number of safe trips is higher than number of dangerous trips, dataset do not seem to be biased. </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910E936-56BF-4A1A-9D28-76F28B588238}"/>
              </a:ext>
            </a:extLst>
          </p:cNvPr>
          <p:cNvPicPr>
            <a:picLocks noChangeAspect="1"/>
          </p:cNvPicPr>
          <p:nvPr/>
        </p:nvPicPr>
        <p:blipFill>
          <a:blip r:embed="rId2"/>
          <a:stretch>
            <a:fillRect/>
          </a:stretch>
        </p:blipFill>
        <p:spPr>
          <a:xfrm>
            <a:off x="6556311" y="1527966"/>
            <a:ext cx="4733250" cy="3471050"/>
          </a:xfrm>
          <a:prstGeom prst="rect">
            <a:avLst/>
          </a:prstGeom>
        </p:spPr>
      </p:pic>
      <p:pic>
        <p:nvPicPr>
          <p:cNvPr id="7" name="Picture 6">
            <a:extLst>
              <a:ext uri="{FF2B5EF4-FFF2-40B4-BE49-F238E27FC236}">
                <a16:creationId xmlns:a16="http://schemas.microsoft.com/office/drawing/2014/main" id="{41132AC0-8435-4E67-A757-755536A31E3A}"/>
              </a:ext>
            </a:extLst>
          </p:cNvPr>
          <p:cNvPicPr>
            <a:picLocks noChangeAspect="1"/>
          </p:cNvPicPr>
          <p:nvPr/>
        </p:nvPicPr>
        <p:blipFill>
          <a:blip r:embed="rId3"/>
          <a:stretch>
            <a:fillRect/>
          </a:stretch>
        </p:blipFill>
        <p:spPr>
          <a:xfrm>
            <a:off x="9313050" y="5222158"/>
            <a:ext cx="1035103" cy="749339"/>
          </a:xfrm>
          <a:prstGeom prst="rect">
            <a:avLst/>
          </a:prstGeom>
        </p:spPr>
      </p:pic>
    </p:spTree>
    <p:extLst>
      <p:ext uri="{BB962C8B-B14F-4D97-AF65-F5344CB8AC3E}">
        <p14:creationId xmlns:p14="http://schemas.microsoft.com/office/powerpoint/2010/main" val="3050076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Bar Chart</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2042731"/>
            <a:ext cx="4583049" cy="2943023"/>
          </a:xfrm>
        </p:spPr>
        <p:txBody>
          <a:bodyPr>
            <a:normAutofit/>
          </a:bodyPr>
          <a:lstStyle/>
          <a:p>
            <a:pPr>
              <a:spcBef>
                <a:spcPts val="2000"/>
              </a:spcBef>
            </a:pPr>
            <a:r>
              <a:rPr lang="en-SG" sz="2000"/>
              <a:t>Max Speed for each </a:t>
            </a:r>
            <a:r>
              <a:rPr lang="en-SG" sz="2000" err="1"/>
              <a:t>bookingID</a:t>
            </a:r>
            <a:r>
              <a:rPr lang="en-SG" sz="2000"/>
              <a:t> was found and plotted in descending order.</a:t>
            </a:r>
          </a:p>
          <a:p>
            <a:pPr>
              <a:spcBef>
                <a:spcPts val="2000"/>
              </a:spcBef>
            </a:pPr>
            <a:r>
              <a:rPr lang="en-SG" sz="2000"/>
              <a:t>There are many </a:t>
            </a:r>
            <a:r>
              <a:rPr lang="en-SG" sz="2000" err="1"/>
              <a:t>bookingIDs</a:t>
            </a:r>
            <a:r>
              <a:rPr lang="en-SG" sz="2000"/>
              <a:t> of safe trips with high speed.</a:t>
            </a:r>
          </a:p>
          <a:p>
            <a:pPr>
              <a:spcBef>
                <a:spcPts val="2000"/>
              </a:spcBef>
            </a:pPr>
            <a:r>
              <a:rPr lang="en-SG" sz="2000"/>
              <a:t>This could mean that the taxis in the company are working efficiently since they can bring passengers home safely and quickly.</a:t>
            </a:r>
          </a:p>
          <a:p>
            <a:pPr>
              <a:spcBef>
                <a:spcPts val="2000"/>
              </a:spcBef>
            </a:pPr>
            <a:endParaRPr lang="en-SG" sz="2000"/>
          </a:p>
          <a:p>
            <a:endParaRPr lang="en-SG" sz="2000"/>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hart, bar chart&#10;&#10;Description automatically generated">
            <a:extLst>
              <a:ext uri="{FF2B5EF4-FFF2-40B4-BE49-F238E27FC236}">
                <a16:creationId xmlns:a16="http://schemas.microsoft.com/office/drawing/2014/main" id="{87CD0CF4-2AA5-494F-943F-FE8EA6F9FDA8}"/>
              </a:ext>
            </a:extLst>
          </p:cNvPr>
          <p:cNvPicPr>
            <a:picLocks noChangeAspect="1"/>
          </p:cNvPicPr>
          <p:nvPr/>
        </p:nvPicPr>
        <p:blipFill>
          <a:blip r:embed="rId2"/>
          <a:stretch>
            <a:fillRect/>
          </a:stretch>
        </p:blipFill>
        <p:spPr>
          <a:xfrm>
            <a:off x="5432988" y="1443626"/>
            <a:ext cx="6253212" cy="3157871"/>
          </a:xfrm>
          <a:prstGeom prst="rect">
            <a:avLst/>
          </a:prstGeom>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8D3FA67-D9E6-4029-A58F-79A172582C0D}"/>
              </a:ext>
            </a:extLst>
          </p:cNvPr>
          <p:cNvPicPr>
            <a:picLocks noChangeAspect="1"/>
          </p:cNvPicPr>
          <p:nvPr/>
        </p:nvPicPr>
        <p:blipFill>
          <a:blip r:embed="rId3"/>
          <a:stretch>
            <a:fillRect/>
          </a:stretch>
        </p:blipFill>
        <p:spPr>
          <a:xfrm>
            <a:off x="9120544" y="5039704"/>
            <a:ext cx="1035103" cy="749339"/>
          </a:xfrm>
          <a:prstGeom prst="rect">
            <a:avLst/>
          </a:prstGeom>
        </p:spPr>
      </p:pic>
    </p:spTree>
    <p:extLst>
      <p:ext uri="{BB962C8B-B14F-4D97-AF65-F5344CB8AC3E}">
        <p14:creationId xmlns:p14="http://schemas.microsoft.com/office/powerpoint/2010/main" val="2375749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Histogram</a:t>
            </a:r>
          </a:p>
        </p:txBody>
      </p:sp>
      <p:sp>
        <p:nvSpPr>
          <p:cNvPr id="3" name="Content Placeholder 2">
            <a:extLst>
              <a:ext uri="{FF2B5EF4-FFF2-40B4-BE49-F238E27FC236}">
                <a16:creationId xmlns:a16="http://schemas.microsoft.com/office/drawing/2014/main" id="{6F6D2EB9-CF56-4F28-ADD7-2B3D87DFAB8F}"/>
              </a:ext>
            </a:extLst>
          </p:cNvPr>
          <p:cNvSpPr>
            <a:spLocks noGrp="1"/>
          </p:cNvSpPr>
          <p:nvPr>
            <p:ph idx="1"/>
          </p:nvPr>
        </p:nvSpPr>
        <p:spPr>
          <a:xfrm>
            <a:off x="643467" y="1962375"/>
            <a:ext cx="4737055" cy="2933249"/>
          </a:xfrm>
        </p:spPr>
        <p:txBody>
          <a:bodyPr>
            <a:normAutofit/>
          </a:bodyPr>
          <a:lstStyle/>
          <a:p>
            <a:pPr>
              <a:spcBef>
                <a:spcPts val="2000"/>
              </a:spcBef>
            </a:pPr>
            <a:r>
              <a:rPr lang="en-SG" sz="2000"/>
              <a:t>Histogram to visualize the accuracy of GPS for safe and dangerous trips.</a:t>
            </a:r>
          </a:p>
          <a:p>
            <a:pPr>
              <a:spcBef>
                <a:spcPts val="2000"/>
              </a:spcBef>
            </a:pPr>
            <a:r>
              <a:rPr lang="en-SG" sz="2000"/>
              <a:t>Compared to dangerous trips, safe trips have higher number of records with lower values.</a:t>
            </a:r>
          </a:p>
          <a:p>
            <a:pPr>
              <a:spcBef>
                <a:spcPts val="2000"/>
              </a:spcBef>
            </a:pPr>
            <a:r>
              <a:rPr lang="en-SG" sz="2000"/>
              <a:t>This is expected since the lower the accuracy of GPS, the better.</a:t>
            </a:r>
          </a:p>
          <a:p>
            <a:endParaRPr lang="en-SG" sz="2000"/>
          </a:p>
        </p:txBody>
      </p:sp>
      <p:grpSp>
        <p:nvGrpSpPr>
          <p:cNvPr id="23" name="Group 2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hart, histogram&#10;&#10;Description automatically generated">
            <a:extLst>
              <a:ext uri="{FF2B5EF4-FFF2-40B4-BE49-F238E27FC236}">
                <a16:creationId xmlns:a16="http://schemas.microsoft.com/office/drawing/2014/main" id="{470871E4-9E33-41F6-836E-461DADE2880F}"/>
              </a:ext>
            </a:extLst>
          </p:cNvPr>
          <p:cNvPicPr>
            <a:picLocks noChangeAspect="1"/>
          </p:cNvPicPr>
          <p:nvPr/>
        </p:nvPicPr>
        <p:blipFill rotWithShape="1">
          <a:blip r:embed="rId2"/>
          <a:srcRect l="-1" t="2631" r="895" b="1145"/>
          <a:stretch/>
        </p:blipFill>
        <p:spPr>
          <a:xfrm>
            <a:off x="5632770" y="1150099"/>
            <a:ext cx="5915763" cy="3805268"/>
          </a:xfrm>
          <a:prstGeom prst="rect">
            <a:avLst/>
          </a:prstGeom>
          <a:ln w="3175">
            <a:noFill/>
          </a:ln>
        </p:spPr>
      </p:pic>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FC4EB8E-B61A-4758-B0E8-807925E3768C}"/>
              </a:ext>
            </a:extLst>
          </p:cNvPr>
          <p:cNvPicPr>
            <a:picLocks noChangeAspect="1"/>
          </p:cNvPicPr>
          <p:nvPr/>
        </p:nvPicPr>
        <p:blipFill>
          <a:blip r:embed="rId3"/>
          <a:stretch>
            <a:fillRect/>
          </a:stretch>
        </p:blipFill>
        <p:spPr>
          <a:xfrm>
            <a:off x="9370801" y="5365905"/>
            <a:ext cx="1035103" cy="749339"/>
          </a:xfrm>
          <a:prstGeom prst="rect">
            <a:avLst/>
          </a:prstGeom>
        </p:spPr>
      </p:pic>
    </p:spTree>
    <p:extLst>
      <p:ext uri="{BB962C8B-B14F-4D97-AF65-F5344CB8AC3E}">
        <p14:creationId xmlns:p14="http://schemas.microsoft.com/office/powerpoint/2010/main" val="3823724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Video 9">
            <a:hlinkClick r:id="" action="ppaction://media"/>
            <a:extLst>
              <a:ext uri="{FF2B5EF4-FFF2-40B4-BE49-F238E27FC236}">
                <a16:creationId xmlns:a16="http://schemas.microsoft.com/office/drawing/2014/main" id="{4A248E38-1227-4EA7-BCDE-66DE679E07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0357" y="866830"/>
            <a:ext cx="9951286" cy="5597598"/>
          </a:xfrm>
          <a:prstGeom prst="rect">
            <a:avLst/>
          </a:prstGeom>
        </p:spPr>
      </p:pic>
      <p:sp>
        <p:nvSpPr>
          <p:cNvPr id="17" name="Title 1">
            <a:extLst>
              <a:ext uri="{FF2B5EF4-FFF2-40B4-BE49-F238E27FC236}">
                <a16:creationId xmlns:a16="http://schemas.microsoft.com/office/drawing/2014/main" id="{D676D22F-848C-4DE4-AF53-E16B0086AC5A}"/>
              </a:ext>
            </a:extLst>
          </p:cNvPr>
          <p:cNvSpPr>
            <a:spLocks noGrp="1"/>
          </p:cNvSpPr>
          <p:nvPr>
            <p:ph type="title"/>
          </p:nvPr>
        </p:nvSpPr>
        <p:spPr>
          <a:xfrm>
            <a:off x="643467" y="93786"/>
            <a:ext cx="10905066" cy="773044"/>
          </a:xfrm>
        </p:spPr>
        <p:txBody>
          <a:bodyPr>
            <a:normAutofit/>
          </a:bodyPr>
          <a:lstStyle/>
          <a:p>
            <a:pPr algn="ctr"/>
            <a:r>
              <a:rPr lang="en-SG" sz="3600" b="1">
                <a:latin typeface="+mn-lt"/>
              </a:rPr>
              <a:t>Dashboard Analysis</a:t>
            </a:r>
          </a:p>
        </p:txBody>
      </p:sp>
    </p:spTree>
    <p:extLst>
      <p:ext uri="{BB962C8B-B14F-4D97-AF65-F5344CB8AC3E}">
        <p14:creationId xmlns:p14="http://schemas.microsoft.com/office/powerpoint/2010/main" val="177753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Video 3">
            <a:hlinkClick r:id="" action="ppaction://media"/>
            <a:extLst>
              <a:ext uri="{FF2B5EF4-FFF2-40B4-BE49-F238E27FC236}">
                <a16:creationId xmlns:a16="http://schemas.microsoft.com/office/drawing/2014/main" id="{0C3815C2-B113-45BF-A942-13EEA9A4B3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9863" y="824215"/>
            <a:ext cx="9912273" cy="5575654"/>
          </a:xfrm>
          <a:prstGeom prst="rect">
            <a:avLst/>
          </a:prstGeom>
        </p:spPr>
      </p:pic>
      <p:sp>
        <p:nvSpPr>
          <p:cNvPr id="13" name="Title 1">
            <a:extLst>
              <a:ext uri="{FF2B5EF4-FFF2-40B4-BE49-F238E27FC236}">
                <a16:creationId xmlns:a16="http://schemas.microsoft.com/office/drawing/2014/main" id="{83A78E86-3BE2-40F1-B3D6-3E5241DEA658}"/>
              </a:ext>
            </a:extLst>
          </p:cNvPr>
          <p:cNvSpPr>
            <a:spLocks noGrp="1"/>
          </p:cNvSpPr>
          <p:nvPr>
            <p:ph type="title"/>
          </p:nvPr>
        </p:nvSpPr>
        <p:spPr>
          <a:xfrm>
            <a:off x="643467" y="93786"/>
            <a:ext cx="10905066" cy="773044"/>
          </a:xfrm>
        </p:spPr>
        <p:txBody>
          <a:bodyPr>
            <a:normAutofit/>
          </a:bodyPr>
          <a:lstStyle/>
          <a:p>
            <a:pPr algn="ctr"/>
            <a:r>
              <a:rPr lang="en-SG" sz="3600" b="1">
                <a:latin typeface="+mn-lt"/>
              </a:rPr>
              <a:t>Dashboard Analysis</a:t>
            </a:r>
          </a:p>
        </p:txBody>
      </p:sp>
    </p:spTree>
    <p:extLst>
      <p:ext uri="{BB962C8B-B14F-4D97-AF65-F5344CB8AC3E}">
        <p14:creationId xmlns:p14="http://schemas.microsoft.com/office/powerpoint/2010/main" val="422538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2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Data Description – Features Table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5" name="Table 14">
            <a:extLst>
              <a:ext uri="{FF2B5EF4-FFF2-40B4-BE49-F238E27FC236}">
                <a16:creationId xmlns:a16="http://schemas.microsoft.com/office/drawing/2014/main" id="{F497791F-6907-4A74-9FB6-6A37629C24E7}"/>
              </a:ext>
            </a:extLst>
          </p:cNvPr>
          <p:cNvGraphicFramePr>
            <a:graphicFrameLocks noGrp="1"/>
          </p:cNvGraphicFramePr>
          <p:nvPr>
            <p:extLst>
              <p:ext uri="{D42A27DB-BD31-4B8C-83A1-F6EECF244321}">
                <p14:modId xmlns:p14="http://schemas.microsoft.com/office/powerpoint/2010/main" val="848301825"/>
              </p:ext>
            </p:extLst>
          </p:nvPr>
        </p:nvGraphicFramePr>
        <p:xfrm>
          <a:off x="770021" y="1848864"/>
          <a:ext cx="10395820" cy="4296006"/>
        </p:xfrm>
        <a:graphic>
          <a:graphicData uri="http://schemas.openxmlformats.org/drawingml/2006/table">
            <a:tbl>
              <a:tblPr firstRow="1" firstCol="1" bandRow="1"/>
              <a:tblGrid>
                <a:gridCol w="1188294">
                  <a:extLst>
                    <a:ext uri="{9D8B030D-6E8A-4147-A177-3AD203B41FA5}">
                      <a16:colId xmlns:a16="http://schemas.microsoft.com/office/drawing/2014/main" val="770679659"/>
                    </a:ext>
                  </a:extLst>
                </a:gridCol>
                <a:gridCol w="2387903">
                  <a:extLst>
                    <a:ext uri="{9D8B030D-6E8A-4147-A177-3AD203B41FA5}">
                      <a16:colId xmlns:a16="http://schemas.microsoft.com/office/drawing/2014/main" val="2977895650"/>
                    </a:ext>
                  </a:extLst>
                </a:gridCol>
                <a:gridCol w="4563296">
                  <a:extLst>
                    <a:ext uri="{9D8B030D-6E8A-4147-A177-3AD203B41FA5}">
                      <a16:colId xmlns:a16="http://schemas.microsoft.com/office/drawing/2014/main" val="3455457070"/>
                    </a:ext>
                  </a:extLst>
                </a:gridCol>
                <a:gridCol w="2256327">
                  <a:extLst>
                    <a:ext uri="{9D8B030D-6E8A-4147-A177-3AD203B41FA5}">
                      <a16:colId xmlns:a16="http://schemas.microsoft.com/office/drawing/2014/main" val="1597525532"/>
                    </a:ext>
                  </a:extLst>
                </a:gridCol>
              </a:tblGrid>
              <a:tr h="330462">
                <a:tc>
                  <a:txBody>
                    <a:bodyPr/>
                    <a:lstStyle/>
                    <a:p>
                      <a:pPr algn="ctr" fontAlgn="t">
                        <a:lnSpc>
                          <a:spcPct val="107000"/>
                        </a:lnSpc>
                        <a:spcBef>
                          <a:spcPts val="0"/>
                        </a:spcBef>
                        <a:spcAft>
                          <a:spcPts val="800"/>
                        </a:spcAft>
                      </a:pPr>
                      <a:r>
                        <a:rPr lang="en-SG" sz="1800" b="1" i="0" u="none" strike="noStrike">
                          <a:effectLst/>
                          <a:latin typeface="Calibri" panose="020F0502020204030204" pitchFamily="34" charset="0"/>
                          <a:ea typeface="DengXian" panose="02010600030101010101" pitchFamily="2" charset="-122"/>
                          <a:cs typeface="Arial" panose="020B0604020202020204" pitchFamily="34" charset="0"/>
                        </a:rPr>
                        <a:t>No.</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t">
                        <a:lnSpc>
                          <a:spcPct val="107000"/>
                        </a:lnSpc>
                        <a:spcBef>
                          <a:spcPts val="0"/>
                        </a:spcBef>
                        <a:spcAft>
                          <a:spcPts val="800"/>
                        </a:spcAft>
                      </a:pPr>
                      <a:r>
                        <a:rPr lang="en-SG" sz="1800" b="1"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Name</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t">
                        <a:lnSpc>
                          <a:spcPct val="107000"/>
                        </a:lnSpc>
                        <a:spcBef>
                          <a:spcPts val="0"/>
                        </a:spcBef>
                        <a:spcAft>
                          <a:spcPts val="800"/>
                        </a:spcAft>
                      </a:pPr>
                      <a:r>
                        <a:rPr lang="en-SG" sz="1800" b="1"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Description</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t">
                        <a:lnSpc>
                          <a:spcPct val="107000"/>
                        </a:lnSpc>
                        <a:spcBef>
                          <a:spcPts val="0"/>
                        </a:spcBef>
                        <a:spcAft>
                          <a:spcPts val="800"/>
                        </a:spcAft>
                      </a:pPr>
                      <a:r>
                        <a:rPr lang="en-SG" sz="1800" b="1"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Data Type</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131044658"/>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1</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featuresID</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Identifies each record in column</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Int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6586673"/>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2</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bookingID</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Identifies each trip by taxi</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08773932"/>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3</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Accuracy</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Accuracy inferred by GPS (in metres)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5957702"/>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4</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Bearing</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GPS bearing (in metres)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22426796"/>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5</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acceleration_x</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Accelerometer reading at x axis (m/s2)</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4515809"/>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6</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acceleration_y</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Accelerometer reading at y axis (m/s2)</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714120759"/>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7</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acceleration_z</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Accelerometer reading at z axis (m/s2)</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235502"/>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8</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gyro_x</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Gyroscope reading in x axis (rad/s)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14449218"/>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9</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gryo_y</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Gyroscope reading in y axis (rad/s)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549052"/>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10</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gryo_z</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Gyroscope reading in z axis (rad/s)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888933450"/>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11</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second</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Time of the record by number of seconds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878120"/>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12</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Speed</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Speed measured by GPS in m/s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 </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765903043"/>
                  </a:ext>
                </a:extLst>
              </a:tr>
            </a:tbl>
          </a:graphicData>
        </a:graphic>
      </p:graphicFrame>
      <p:sp>
        <p:nvSpPr>
          <p:cNvPr id="17" name="TextBox 16">
            <a:extLst>
              <a:ext uri="{FF2B5EF4-FFF2-40B4-BE49-F238E27FC236}">
                <a16:creationId xmlns:a16="http://schemas.microsoft.com/office/drawing/2014/main" id="{730F23F0-47CE-455C-A097-67F11952C06F}"/>
              </a:ext>
            </a:extLst>
          </p:cNvPr>
          <p:cNvSpPr txBox="1"/>
          <p:nvPr/>
        </p:nvSpPr>
        <p:spPr>
          <a:xfrm>
            <a:off x="670705" y="1387412"/>
            <a:ext cx="8011282" cy="341632"/>
          </a:xfrm>
          <a:prstGeom prst="rect">
            <a:avLst/>
          </a:prstGeom>
          <a:noFill/>
        </p:spPr>
        <p:txBody>
          <a:bodyPr wrap="square">
            <a:spAutoFit/>
          </a:bodyPr>
          <a:lstStyle/>
          <a:p>
            <a:pPr>
              <a:lnSpc>
                <a:spcPct val="90000"/>
              </a:lnSpc>
              <a:spcAft>
                <a:spcPts val="600"/>
              </a:spcAft>
            </a:pPr>
            <a:r>
              <a:rPr lang="en-US"/>
              <a:t>Total records (5 datasets): </a:t>
            </a:r>
            <a:r>
              <a:rPr lang="en-SG" sz="1800">
                <a:effectLst/>
                <a:latin typeface="Calibri" panose="020F0502020204030204" pitchFamily="34" charset="0"/>
                <a:ea typeface="DengXian" panose="02010600030101010101" pitchFamily="2" charset="-122"/>
                <a:cs typeface="Arial" panose="020B0604020202020204" pitchFamily="34" charset="0"/>
              </a:rPr>
              <a:t>7,469,656 </a:t>
            </a:r>
            <a:endParaRPr lang="en-US" sz="1800"/>
          </a:p>
        </p:txBody>
      </p:sp>
      <p:sp>
        <p:nvSpPr>
          <p:cNvPr id="9" name="Rectangle 8">
            <a:extLst>
              <a:ext uri="{FF2B5EF4-FFF2-40B4-BE49-F238E27FC236}">
                <a16:creationId xmlns:a16="http://schemas.microsoft.com/office/drawing/2014/main" id="{2E7ADAFE-1269-48B6-8057-0D66F1D87794}"/>
              </a:ext>
            </a:extLst>
          </p:cNvPr>
          <p:cNvSpPr/>
          <p:nvPr/>
        </p:nvSpPr>
        <p:spPr>
          <a:xfrm>
            <a:off x="643467" y="3429000"/>
            <a:ext cx="10646967" cy="11357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6481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93786"/>
            <a:ext cx="10905066" cy="773044"/>
          </a:xfrm>
        </p:spPr>
        <p:txBody>
          <a:bodyPr>
            <a:normAutofit/>
          </a:bodyPr>
          <a:lstStyle/>
          <a:p>
            <a:pPr algn="ctr"/>
            <a:r>
              <a:rPr lang="en-SG" sz="3600" b="1">
                <a:latin typeface="+mn-lt"/>
              </a:rPr>
              <a:t>Dashboard Analysis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Video 3">
            <a:hlinkClick r:id="" action="ppaction://media"/>
            <a:extLst>
              <a:ext uri="{FF2B5EF4-FFF2-40B4-BE49-F238E27FC236}">
                <a16:creationId xmlns:a16="http://schemas.microsoft.com/office/drawing/2014/main" id="{F0A083EC-E8A3-4BF8-A5E7-5A4A9F0756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853" y="866830"/>
            <a:ext cx="9968293" cy="5607165"/>
          </a:xfrm>
          <a:prstGeom prst="rect">
            <a:avLst/>
          </a:prstGeom>
        </p:spPr>
      </p:pic>
    </p:spTree>
    <p:extLst>
      <p:ext uri="{BB962C8B-B14F-4D97-AF65-F5344CB8AC3E}">
        <p14:creationId xmlns:p14="http://schemas.microsoft.com/office/powerpoint/2010/main" val="460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56C4166-2F5B-44D3-B065-9DC14C524FA8}"/>
              </a:ext>
            </a:extLst>
          </p:cNvPr>
          <p:cNvSpPr>
            <a:spLocks noGrp="1"/>
          </p:cNvSpPr>
          <p:nvPr>
            <p:ph type="ctrTitle"/>
          </p:nvPr>
        </p:nvSpPr>
        <p:spPr>
          <a:xfrm>
            <a:off x="2932929" y="2542037"/>
            <a:ext cx="6325836" cy="1575141"/>
          </a:xfrm>
        </p:spPr>
        <p:txBody>
          <a:bodyPr>
            <a:normAutofit/>
          </a:bodyPr>
          <a:lstStyle/>
          <a:p>
            <a:r>
              <a:rPr lang="en-SG" sz="7200" b="1">
                <a:solidFill>
                  <a:schemeClr val="tx2"/>
                </a:solidFill>
              </a:rPr>
              <a:t>THE END</a:t>
            </a:r>
          </a:p>
        </p:txBody>
      </p:sp>
    </p:spTree>
    <p:extLst>
      <p:ext uri="{BB962C8B-B14F-4D97-AF65-F5344CB8AC3E}">
        <p14:creationId xmlns:p14="http://schemas.microsoft.com/office/powerpoint/2010/main" val="168785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200" b="1" kern="1200">
                <a:solidFill>
                  <a:schemeClr val="bg1"/>
                </a:solidFill>
                <a:latin typeface="+mj-lt"/>
                <a:ea typeface="+mj-ea"/>
                <a:cs typeface="+mj-cs"/>
              </a:rPr>
              <a:t>Understanding Accelerometer Readings</a:t>
            </a:r>
          </a:p>
        </p:txBody>
      </p:sp>
      <p:pic>
        <p:nvPicPr>
          <p:cNvPr id="4" name="Picture 3">
            <a:extLst>
              <a:ext uri="{FF2B5EF4-FFF2-40B4-BE49-F238E27FC236}">
                <a16:creationId xmlns:a16="http://schemas.microsoft.com/office/drawing/2014/main" id="{4C760AC0-51A5-4707-81A2-5C605276FD20}"/>
              </a:ext>
            </a:extLst>
          </p:cNvPr>
          <p:cNvPicPr>
            <a:picLocks noChangeAspect="1"/>
          </p:cNvPicPr>
          <p:nvPr/>
        </p:nvPicPr>
        <p:blipFill>
          <a:blip r:embed="rId2"/>
          <a:stretch>
            <a:fillRect/>
          </a:stretch>
        </p:blipFill>
        <p:spPr>
          <a:xfrm>
            <a:off x="3489960" y="1230425"/>
            <a:ext cx="7188199" cy="4259006"/>
          </a:xfrm>
          <a:prstGeom prst="rect">
            <a:avLst/>
          </a:prstGeom>
        </p:spPr>
      </p:pic>
    </p:spTree>
    <p:extLst>
      <p:ext uri="{BB962C8B-B14F-4D97-AF65-F5344CB8AC3E}">
        <p14:creationId xmlns:p14="http://schemas.microsoft.com/office/powerpoint/2010/main" val="787223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Data Description – Features Table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5" name="Table 14">
            <a:extLst>
              <a:ext uri="{FF2B5EF4-FFF2-40B4-BE49-F238E27FC236}">
                <a16:creationId xmlns:a16="http://schemas.microsoft.com/office/drawing/2014/main" id="{F497791F-6907-4A74-9FB6-6A37629C24E7}"/>
              </a:ext>
            </a:extLst>
          </p:cNvPr>
          <p:cNvGraphicFramePr>
            <a:graphicFrameLocks noGrp="1"/>
          </p:cNvGraphicFramePr>
          <p:nvPr/>
        </p:nvGraphicFramePr>
        <p:xfrm>
          <a:off x="770021" y="1848864"/>
          <a:ext cx="10395820" cy="4296006"/>
        </p:xfrm>
        <a:graphic>
          <a:graphicData uri="http://schemas.openxmlformats.org/drawingml/2006/table">
            <a:tbl>
              <a:tblPr firstRow="1" firstCol="1" bandRow="1"/>
              <a:tblGrid>
                <a:gridCol w="1188294">
                  <a:extLst>
                    <a:ext uri="{9D8B030D-6E8A-4147-A177-3AD203B41FA5}">
                      <a16:colId xmlns:a16="http://schemas.microsoft.com/office/drawing/2014/main" val="770679659"/>
                    </a:ext>
                  </a:extLst>
                </a:gridCol>
                <a:gridCol w="2387903">
                  <a:extLst>
                    <a:ext uri="{9D8B030D-6E8A-4147-A177-3AD203B41FA5}">
                      <a16:colId xmlns:a16="http://schemas.microsoft.com/office/drawing/2014/main" val="2977895650"/>
                    </a:ext>
                  </a:extLst>
                </a:gridCol>
                <a:gridCol w="4563296">
                  <a:extLst>
                    <a:ext uri="{9D8B030D-6E8A-4147-A177-3AD203B41FA5}">
                      <a16:colId xmlns:a16="http://schemas.microsoft.com/office/drawing/2014/main" val="3455457070"/>
                    </a:ext>
                  </a:extLst>
                </a:gridCol>
                <a:gridCol w="2256327">
                  <a:extLst>
                    <a:ext uri="{9D8B030D-6E8A-4147-A177-3AD203B41FA5}">
                      <a16:colId xmlns:a16="http://schemas.microsoft.com/office/drawing/2014/main" val="1597525532"/>
                    </a:ext>
                  </a:extLst>
                </a:gridCol>
              </a:tblGrid>
              <a:tr h="330462">
                <a:tc>
                  <a:txBody>
                    <a:bodyPr/>
                    <a:lstStyle/>
                    <a:p>
                      <a:pPr algn="ctr" fontAlgn="t">
                        <a:lnSpc>
                          <a:spcPct val="107000"/>
                        </a:lnSpc>
                        <a:spcBef>
                          <a:spcPts val="0"/>
                        </a:spcBef>
                        <a:spcAft>
                          <a:spcPts val="800"/>
                        </a:spcAft>
                      </a:pPr>
                      <a:r>
                        <a:rPr lang="en-SG" sz="1800" b="1" i="0" u="none" strike="noStrike">
                          <a:effectLst/>
                          <a:latin typeface="Calibri" panose="020F0502020204030204" pitchFamily="34" charset="0"/>
                          <a:ea typeface="DengXian" panose="02010600030101010101" pitchFamily="2" charset="-122"/>
                          <a:cs typeface="Arial" panose="020B0604020202020204" pitchFamily="34" charset="0"/>
                        </a:rPr>
                        <a:t>No.</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t">
                        <a:lnSpc>
                          <a:spcPct val="107000"/>
                        </a:lnSpc>
                        <a:spcBef>
                          <a:spcPts val="0"/>
                        </a:spcBef>
                        <a:spcAft>
                          <a:spcPts val="800"/>
                        </a:spcAft>
                      </a:pPr>
                      <a:r>
                        <a:rPr lang="en-SG" sz="1800" b="1"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Name</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t">
                        <a:lnSpc>
                          <a:spcPct val="107000"/>
                        </a:lnSpc>
                        <a:spcBef>
                          <a:spcPts val="0"/>
                        </a:spcBef>
                        <a:spcAft>
                          <a:spcPts val="800"/>
                        </a:spcAft>
                      </a:pPr>
                      <a:r>
                        <a:rPr lang="en-SG" sz="1800" b="1"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Description</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t">
                        <a:lnSpc>
                          <a:spcPct val="107000"/>
                        </a:lnSpc>
                        <a:spcBef>
                          <a:spcPts val="0"/>
                        </a:spcBef>
                        <a:spcAft>
                          <a:spcPts val="800"/>
                        </a:spcAft>
                      </a:pPr>
                      <a:r>
                        <a:rPr lang="en-SG" sz="1800" b="1"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Data Type</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131044658"/>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1</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featuresID</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Identifies each record in column</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Int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6586673"/>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2</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bookingID</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Identifies each trip by taxi</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08773932"/>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3</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Accuracy</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Accuracy inferred by GPS (in metres)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5957702"/>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4</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Bearing</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GPS bearing (in metres)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22426796"/>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5</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acceleration_x</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Accelerometer reading at x axis (m/s2)</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4515809"/>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6</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acceleration_y</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Accelerometer reading at y axis (m/s2)</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714120759"/>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7</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acceleration_z</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Accelerometer reading at z axis (m/s2)</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6235502"/>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8</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gyro_x</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Gyroscope reading in x axis (rad/s)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14449218"/>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9</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gryo_y</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Gyroscope reading in y axis (rad/s)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549052"/>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10</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gryo_z</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Gyroscope reading in z axis (rad/s)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888933450"/>
                  </a:ext>
                </a:extLst>
              </a:tr>
              <a:tr h="330462">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11</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second</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Time of the record by number of seconds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878120"/>
                  </a:ext>
                </a:extLst>
              </a:tr>
              <a:tr h="330462">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12</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Speed</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Speed measured by GPS in m/s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 </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765903043"/>
                  </a:ext>
                </a:extLst>
              </a:tr>
            </a:tbl>
          </a:graphicData>
        </a:graphic>
      </p:graphicFrame>
      <p:sp>
        <p:nvSpPr>
          <p:cNvPr id="17" name="TextBox 16">
            <a:extLst>
              <a:ext uri="{FF2B5EF4-FFF2-40B4-BE49-F238E27FC236}">
                <a16:creationId xmlns:a16="http://schemas.microsoft.com/office/drawing/2014/main" id="{730F23F0-47CE-455C-A097-67F11952C06F}"/>
              </a:ext>
            </a:extLst>
          </p:cNvPr>
          <p:cNvSpPr txBox="1"/>
          <p:nvPr/>
        </p:nvSpPr>
        <p:spPr>
          <a:xfrm>
            <a:off x="670705" y="1387412"/>
            <a:ext cx="8011282" cy="341632"/>
          </a:xfrm>
          <a:prstGeom prst="rect">
            <a:avLst/>
          </a:prstGeom>
          <a:noFill/>
        </p:spPr>
        <p:txBody>
          <a:bodyPr wrap="square">
            <a:spAutoFit/>
          </a:bodyPr>
          <a:lstStyle/>
          <a:p>
            <a:pPr>
              <a:lnSpc>
                <a:spcPct val="90000"/>
              </a:lnSpc>
              <a:spcAft>
                <a:spcPts val="600"/>
              </a:spcAft>
            </a:pPr>
            <a:r>
              <a:rPr lang="en-US"/>
              <a:t>Total records (5 datasets): </a:t>
            </a:r>
            <a:r>
              <a:rPr lang="en-SG" sz="1800">
                <a:effectLst/>
                <a:latin typeface="Calibri" panose="020F0502020204030204" pitchFamily="34" charset="0"/>
                <a:ea typeface="DengXian" panose="02010600030101010101" pitchFamily="2" charset="-122"/>
                <a:cs typeface="Arial" panose="020B0604020202020204" pitchFamily="34" charset="0"/>
              </a:rPr>
              <a:t>7,469,656 </a:t>
            </a:r>
            <a:endParaRPr lang="en-US" sz="1800"/>
          </a:p>
        </p:txBody>
      </p:sp>
      <p:sp>
        <p:nvSpPr>
          <p:cNvPr id="3" name="Rectangle 2">
            <a:extLst>
              <a:ext uri="{FF2B5EF4-FFF2-40B4-BE49-F238E27FC236}">
                <a16:creationId xmlns:a16="http://schemas.microsoft.com/office/drawing/2014/main" id="{B9525D2B-F18E-41E4-A86E-D5BEA2295D21}"/>
              </a:ext>
            </a:extLst>
          </p:cNvPr>
          <p:cNvSpPr/>
          <p:nvPr/>
        </p:nvSpPr>
        <p:spPr>
          <a:xfrm>
            <a:off x="672504" y="4386962"/>
            <a:ext cx="10590853" cy="118126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5293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200" b="1" kern="1200">
                <a:solidFill>
                  <a:schemeClr val="bg1"/>
                </a:solidFill>
                <a:latin typeface="+mj-lt"/>
                <a:ea typeface="+mj-ea"/>
                <a:cs typeface="+mj-cs"/>
              </a:rPr>
              <a:t>Understanding Gyroscope Readings</a:t>
            </a:r>
          </a:p>
        </p:txBody>
      </p:sp>
      <p:pic>
        <p:nvPicPr>
          <p:cNvPr id="4" name="Picture 3">
            <a:extLst>
              <a:ext uri="{FF2B5EF4-FFF2-40B4-BE49-F238E27FC236}">
                <a16:creationId xmlns:a16="http://schemas.microsoft.com/office/drawing/2014/main" id="{9737E159-E45C-4FF2-8512-519348ED55DA}"/>
              </a:ext>
            </a:extLst>
          </p:cNvPr>
          <p:cNvPicPr>
            <a:picLocks noChangeAspect="1"/>
          </p:cNvPicPr>
          <p:nvPr/>
        </p:nvPicPr>
        <p:blipFill>
          <a:blip r:embed="rId2"/>
          <a:stretch>
            <a:fillRect/>
          </a:stretch>
        </p:blipFill>
        <p:spPr>
          <a:xfrm>
            <a:off x="3797969" y="1074720"/>
            <a:ext cx="7001577" cy="4708560"/>
          </a:xfrm>
          <a:prstGeom prst="rect">
            <a:avLst/>
          </a:prstGeom>
        </p:spPr>
      </p:pic>
    </p:spTree>
    <p:extLst>
      <p:ext uri="{BB962C8B-B14F-4D97-AF65-F5344CB8AC3E}">
        <p14:creationId xmlns:p14="http://schemas.microsoft.com/office/powerpoint/2010/main" val="2382425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643467" y="321734"/>
            <a:ext cx="10905066" cy="1135737"/>
          </a:xfrm>
        </p:spPr>
        <p:txBody>
          <a:bodyPr>
            <a:normAutofit/>
          </a:bodyPr>
          <a:lstStyle/>
          <a:p>
            <a:r>
              <a:rPr lang="en-SG" sz="3600" b="1">
                <a:latin typeface="+mn-lt"/>
              </a:rPr>
              <a:t>Data Description – Labels Table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5" name="Table 14">
            <a:extLst>
              <a:ext uri="{FF2B5EF4-FFF2-40B4-BE49-F238E27FC236}">
                <a16:creationId xmlns:a16="http://schemas.microsoft.com/office/drawing/2014/main" id="{F497791F-6907-4A74-9FB6-6A37629C24E7}"/>
              </a:ext>
            </a:extLst>
          </p:cNvPr>
          <p:cNvGraphicFramePr>
            <a:graphicFrameLocks noGrp="1"/>
          </p:cNvGraphicFramePr>
          <p:nvPr/>
        </p:nvGraphicFramePr>
        <p:xfrm>
          <a:off x="735497" y="2442708"/>
          <a:ext cx="10183471" cy="2017580"/>
        </p:xfrm>
        <a:graphic>
          <a:graphicData uri="http://schemas.openxmlformats.org/drawingml/2006/table">
            <a:tbl>
              <a:tblPr firstRow="1" firstCol="1" bandRow="1"/>
              <a:tblGrid>
                <a:gridCol w="1164021">
                  <a:extLst>
                    <a:ext uri="{9D8B030D-6E8A-4147-A177-3AD203B41FA5}">
                      <a16:colId xmlns:a16="http://schemas.microsoft.com/office/drawing/2014/main" val="770679659"/>
                    </a:ext>
                  </a:extLst>
                </a:gridCol>
                <a:gridCol w="2339127">
                  <a:extLst>
                    <a:ext uri="{9D8B030D-6E8A-4147-A177-3AD203B41FA5}">
                      <a16:colId xmlns:a16="http://schemas.microsoft.com/office/drawing/2014/main" val="2977895650"/>
                    </a:ext>
                  </a:extLst>
                </a:gridCol>
                <a:gridCol w="4470085">
                  <a:extLst>
                    <a:ext uri="{9D8B030D-6E8A-4147-A177-3AD203B41FA5}">
                      <a16:colId xmlns:a16="http://schemas.microsoft.com/office/drawing/2014/main" val="3455457070"/>
                    </a:ext>
                  </a:extLst>
                </a:gridCol>
                <a:gridCol w="2210238">
                  <a:extLst>
                    <a:ext uri="{9D8B030D-6E8A-4147-A177-3AD203B41FA5}">
                      <a16:colId xmlns:a16="http://schemas.microsoft.com/office/drawing/2014/main" val="1597525532"/>
                    </a:ext>
                  </a:extLst>
                </a:gridCol>
              </a:tblGrid>
              <a:tr h="577430">
                <a:tc>
                  <a:txBody>
                    <a:bodyPr/>
                    <a:lstStyle/>
                    <a:p>
                      <a:pPr algn="ctr" fontAlgn="t">
                        <a:lnSpc>
                          <a:spcPct val="107000"/>
                        </a:lnSpc>
                        <a:spcBef>
                          <a:spcPts val="0"/>
                        </a:spcBef>
                        <a:spcAft>
                          <a:spcPts val="800"/>
                        </a:spcAft>
                      </a:pPr>
                      <a:r>
                        <a:rPr lang="en-SG" sz="1800" b="1" i="0" u="none" strike="noStrike">
                          <a:effectLst/>
                          <a:latin typeface="Calibri" panose="020F0502020204030204" pitchFamily="34" charset="0"/>
                          <a:ea typeface="DengXian" panose="02010600030101010101" pitchFamily="2" charset="-122"/>
                          <a:cs typeface="Arial" panose="020B0604020202020204" pitchFamily="34" charset="0"/>
                        </a:rPr>
                        <a:t>No.</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t">
                        <a:lnSpc>
                          <a:spcPct val="107000"/>
                        </a:lnSpc>
                        <a:spcBef>
                          <a:spcPts val="0"/>
                        </a:spcBef>
                        <a:spcAft>
                          <a:spcPts val="800"/>
                        </a:spcAft>
                      </a:pPr>
                      <a:r>
                        <a:rPr lang="en-SG" sz="1800" b="1"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Name</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t">
                        <a:lnSpc>
                          <a:spcPct val="107000"/>
                        </a:lnSpc>
                        <a:spcBef>
                          <a:spcPts val="0"/>
                        </a:spcBef>
                        <a:spcAft>
                          <a:spcPts val="800"/>
                        </a:spcAft>
                      </a:pPr>
                      <a:r>
                        <a:rPr lang="en-SG" sz="1800" b="1"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Description</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algn="ctr" fontAlgn="t">
                        <a:lnSpc>
                          <a:spcPct val="107000"/>
                        </a:lnSpc>
                        <a:spcBef>
                          <a:spcPts val="0"/>
                        </a:spcBef>
                        <a:spcAft>
                          <a:spcPts val="800"/>
                        </a:spcAft>
                      </a:pPr>
                      <a:r>
                        <a:rPr lang="en-SG" sz="1800" b="1"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Data Type</a:t>
                      </a:r>
                      <a:endParaRPr lang="en-SG" sz="3600" b="1"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131044658"/>
                  </a:ext>
                </a:extLst>
              </a:tr>
              <a:tr h="577430">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1</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err="1">
                          <a:solidFill>
                            <a:srgbClr val="000000"/>
                          </a:solidFill>
                          <a:effectLst/>
                          <a:latin typeface="Calibri" panose="020F0502020204030204" pitchFamily="34" charset="0"/>
                          <a:ea typeface="DengXian" panose="02010600030101010101" pitchFamily="2" charset="-122"/>
                          <a:cs typeface="Arial" panose="020B0604020202020204" pitchFamily="34" charset="0"/>
                        </a:rPr>
                        <a:t>bookingID</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Identifies each trip by taxi</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Float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6586673"/>
                  </a:ext>
                </a:extLst>
              </a:tr>
              <a:tr h="862720">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2</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label</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Indicated whether a trip is safe or dangerous</a:t>
                      </a:r>
                    </a:p>
                    <a:p>
                      <a:pPr algn="ctr" fontAlgn="t">
                        <a:lnSpc>
                          <a:spcPct val="107000"/>
                        </a:lnSpc>
                        <a:spcBef>
                          <a:spcPts val="0"/>
                        </a:spcBef>
                        <a:spcAft>
                          <a:spcPts val="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(0 – Safe, 1 – Dangerous)</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t">
                        <a:lnSpc>
                          <a:spcPct val="107000"/>
                        </a:lnSpc>
                        <a:spcBef>
                          <a:spcPts val="0"/>
                        </a:spcBef>
                        <a:spcAft>
                          <a:spcPts val="800"/>
                        </a:spcAft>
                      </a:pPr>
                      <a:r>
                        <a:rPr lang="en-SG" sz="1600" b="0" i="0" u="none" strike="noStrike">
                          <a:solidFill>
                            <a:srgbClr val="000000"/>
                          </a:solidFill>
                          <a:effectLst/>
                          <a:latin typeface="Calibri" panose="020F0502020204030204" pitchFamily="34" charset="0"/>
                          <a:ea typeface="DengXian" panose="02010600030101010101" pitchFamily="2" charset="-122"/>
                          <a:cs typeface="Arial" panose="020B0604020202020204" pitchFamily="34" charset="0"/>
                        </a:rPr>
                        <a:t>Int</a:t>
                      </a:r>
                      <a:endParaRPr lang="en-SG" sz="3200" b="0" i="0" u="none" strike="noStrike">
                        <a:effectLst/>
                        <a:latin typeface="Arial" panose="020B0604020202020204" pitchFamily="34" charset="0"/>
                      </a:endParaRPr>
                    </a:p>
                  </a:txBody>
                  <a:tcPr marL="121476" marR="121476" marT="1687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08773932"/>
                  </a:ext>
                </a:extLst>
              </a:tr>
            </a:tbl>
          </a:graphicData>
        </a:graphic>
      </p:graphicFrame>
      <p:sp>
        <p:nvSpPr>
          <p:cNvPr id="9" name="TextBox 8">
            <a:extLst>
              <a:ext uri="{FF2B5EF4-FFF2-40B4-BE49-F238E27FC236}">
                <a16:creationId xmlns:a16="http://schemas.microsoft.com/office/drawing/2014/main" id="{92D20E33-5AA3-4DCB-9636-62FD9AF02BF7}"/>
              </a:ext>
            </a:extLst>
          </p:cNvPr>
          <p:cNvSpPr txBox="1"/>
          <p:nvPr/>
        </p:nvSpPr>
        <p:spPr>
          <a:xfrm>
            <a:off x="643467" y="1899561"/>
            <a:ext cx="8011282" cy="341632"/>
          </a:xfrm>
          <a:prstGeom prst="rect">
            <a:avLst/>
          </a:prstGeom>
          <a:noFill/>
        </p:spPr>
        <p:txBody>
          <a:bodyPr wrap="square">
            <a:spAutoFit/>
          </a:bodyPr>
          <a:lstStyle/>
          <a:p>
            <a:pPr>
              <a:lnSpc>
                <a:spcPct val="90000"/>
              </a:lnSpc>
              <a:spcAft>
                <a:spcPts val="600"/>
              </a:spcAft>
            </a:pPr>
            <a:r>
              <a:rPr lang="en-US"/>
              <a:t>Total records: </a:t>
            </a:r>
            <a:r>
              <a:rPr lang="en-SG" sz="1800">
                <a:effectLst/>
                <a:latin typeface="Calibri" panose="020F0502020204030204" pitchFamily="34" charset="0"/>
                <a:ea typeface="DengXian" panose="02010600030101010101" pitchFamily="2" charset="-122"/>
                <a:cs typeface="Arial" panose="020B0604020202020204" pitchFamily="34" charset="0"/>
              </a:rPr>
              <a:t>20,018</a:t>
            </a:r>
            <a:endParaRPr lang="en-US" sz="1800"/>
          </a:p>
        </p:txBody>
      </p:sp>
    </p:spTree>
    <p:extLst>
      <p:ext uri="{BB962C8B-B14F-4D97-AF65-F5344CB8AC3E}">
        <p14:creationId xmlns:p14="http://schemas.microsoft.com/office/powerpoint/2010/main" val="169948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5189306-04D9-4982-9EBE-938B344A1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02C4642-2AB4-49A1-89D9-3E5C01E99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82EAAEF9-78E9-4B67-93B4-CD09F757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69931" y="-1536286"/>
            <a:ext cx="6135300" cy="6135298"/>
          </a:xfrm>
          <a:custGeom>
            <a:avLst/>
            <a:gdLst>
              <a:gd name="connsiteX0" fmla="*/ 0 w 6135300"/>
              <a:gd name="connsiteY0" fmla="*/ 3971712 h 6135298"/>
              <a:gd name="connsiteX1" fmla="*/ 3971712 w 6135300"/>
              <a:gd name="connsiteY1" fmla="*/ 0 h 6135298"/>
              <a:gd name="connsiteX2" fmla="*/ 6135300 w 6135300"/>
              <a:gd name="connsiteY2" fmla="*/ 0 h 6135298"/>
              <a:gd name="connsiteX3" fmla="*/ 6135300 w 6135300"/>
              <a:gd name="connsiteY3" fmla="*/ 6135298 h 6135298"/>
              <a:gd name="connsiteX4" fmla="*/ 0 w 6135300"/>
              <a:gd name="connsiteY4" fmla="*/ 6135298 h 613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6135298">
                <a:moveTo>
                  <a:pt x="0" y="3971712"/>
                </a:moveTo>
                <a:lnTo>
                  <a:pt x="3971712" y="0"/>
                </a:lnTo>
                <a:lnTo>
                  <a:pt x="6135300" y="0"/>
                </a:lnTo>
                <a:lnTo>
                  <a:pt x="6135300" y="6135298"/>
                </a:lnTo>
                <a:lnTo>
                  <a:pt x="0" y="6135298"/>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2CE23D09-8BA3-4FEE-892D-ACE847DC0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ectangle 53">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Freeform: Shape 55">
            <a:extLst>
              <a:ext uri="{FF2B5EF4-FFF2-40B4-BE49-F238E27FC236}">
                <a16:creationId xmlns:a16="http://schemas.microsoft.com/office/drawing/2014/main" id="{6BFBE7AA-40DE-4FE5-B385-5CA8745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6 w 5353835"/>
              <a:gd name="connsiteY0" fmla="*/ 5273742 h 5353835"/>
              <a:gd name="connsiteX1" fmla="*/ 4927602 w 5353835"/>
              <a:gd name="connsiteY1" fmla="*/ 5273742 h 5353835"/>
              <a:gd name="connsiteX2" fmla="*/ 4847509 w 5353835"/>
              <a:gd name="connsiteY2" fmla="*/ 5353835 h 5353835"/>
              <a:gd name="connsiteX3" fmla="*/ 770599 w 5353835"/>
              <a:gd name="connsiteY3" fmla="*/ 5353835 h 5353835"/>
              <a:gd name="connsiteX4" fmla="*/ 422575 w 5353835"/>
              <a:gd name="connsiteY4" fmla="*/ 80093 h 5353835"/>
              <a:gd name="connsiteX5" fmla="*/ 502668 w 5353835"/>
              <a:gd name="connsiteY5" fmla="*/ 0 h 5353835"/>
              <a:gd name="connsiteX6" fmla="*/ 5353835 w 5353835"/>
              <a:gd name="connsiteY6" fmla="*/ 0 h 5353835"/>
              <a:gd name="connsiteX7" fmla="*/ 5353835 w 5353835"/>
              <a:gd name="connsiteY7" fmla="*/ 4847509 h 5353835"/>
              <a:gd name="connsiteX8" fmla="*/ 5273742 w 5353835"/>
              <a:gd name="connsiteY8" fmla="*/ 4927602 h 5353835"/>
              <a:gd name="connsiteX9" fmla="*/ 5273742 w 5353835"/>
              <a:gd name="connsiteY9" fmla="*/ 80093 h 5353835"/>
              <a:gd name="connsiteX10" fmla="*/ 0 w 5353835"/>
              <a:gd name="connsiteY10" fmla="*/ 502667 h 5353835"/>
              <a:gd name="connsiteX11" fmla="*/ 80093 w 5353835"/>
              <a:gd name="connsiteY11" fmla="*/ 422574 h 5353835"/>
              <a:gd name="connsiteX12" fmla="*/ 80093 w 5353835"/>
              <a:gd name="connsiteY12" fmla="*/ 4663329 h 5353835"/>
              <a:gd name="connsiteX13" fmla="*/ 0 w 5353835"/>
              <a:gd name="connsiteY13" fmla="*/ 4583236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6" y="5273742"/>
                </a:moveTo>
                <a:lnTo>
                  <a:pt x="4927602" y="5273742"/>
                </a:lnTo>
                <a:lnTo>
                  <a:pt x="4847509" y="5353835"/>
                </a:lnTo>
                <a:lnTo>
                  <a:pt x="770599" y="5353835"/>
                </a:lnTo>
                <a:close/>
                <a:moveTo>
                  <a:pt x="422575" y="80093"/>
                </a:moveTo>
                <a:lnTo>
                  <a:pt x="502668" y="0"/>
                </a:lnTo>
                <a:lnTo>
                  <a:pt x="5353835" y="0"/>
                </a:lnTo>
                <a:lnTo>
                  <a:pt x="5353835" y="4847509"/>
                </a:lnTo>
                <a:lnTo>
                  <a:pt x="5273742" y="4927602"/>
                </a:lnTo>
                <a:lnTo>
                  <a:pt x="5273742" y="80093"/>
                </a:lnTo>
                <a:close/>
                <a:moveTo>
                  <a:pt x="0" y="502667"/>
                </a:moveTo>
                <a:lnTo>
                  <a:pt x="80093" y="422574"/>
                </a:lnTo>
                <a:lnTo>
                  <a:pt x="80093" y="4663329"/>
                </a:lnTo>
                <a:lnTo>
                  <a:pt x="0" y="45832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000DF75-E1D5-4DA0-A7F4-27EEC6ECCBF9}"/>
              </a:ext>
            </a:extLst>
          </p:cNvPr>
          <p:cNvSpPr>
            <a:spLocks noGrp="1"/>
          </p:cNvSpPr>
          <p:nvPr>
            <p:ph type="title"/>
          </p:nvPr>
        </p:nvSpPr>
        <p:spPr>
          <a:xfrm>
            <a:off x="1116701" y="2452526"/>
            <a:ext cx="4248318" cy="1952947"/>
          </a:xfrm>
          <a:noFill/>
        </p:spPr>
        <p:txBody>
          <a:bodyPr vert="horz" lIns="91440" tIns="45720" rIns="91440" bIns="45720" rtlCol="0" anchor="ctr">
            <a:normAutofit/>
          </a:bodyPr>
          <a:lstStyle/>
          <a:p>
            <a:pPr algn="ctr"/>
            <a:r>
              <a:rPr lang="en-US" sz="3600" b="1" kern="1200">
                <a:solidFill>
                  <a:srgbClr val="080808"/>
                </a:solidFill>
              </a:rPr>
              <a:t>Data</a:t>
            </a:r>
            <a:r>
              <a:rPr lang="en-US" sz="3600" b="1" kern="1200">
                <a:solidFill>
                  <a:srgbClr val="080808"/>
                </a:solidFill>
                <a:ea typeface="+mj-ea"/>
                <a:cs typeface="+mj-cs"/>
              </a:rPr>
              <a:t> Engineering</a:t>
            </a:r>
          </a:p>
        </p:txBody>
      </p:sp>
      <p:sp>
        <p:nvSpPr>
          <p:cNvPr id="58" name="Isosceles Triangle 57">
            <a:extLst>
              <a:ext uri="{FF2B5EF4-FFF2-40B4-BE49-F238E27FC236}">
                <a16:creationId xmlns:a16="http://schemas.microsoft.com/office/drawing/2014/main" id="{41ACE746-85D5-45EE-8944-61B542B39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26569" y="0"/>
            <a:ext cx="3216074" cy="1608038"/>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00BB3E03-CC38-4FA6-9A99-701C62D05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6059" y="4738109"/>
            <a:ext cx="4239780" cy="2119891"/>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955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738E19F9EF7AA48B558B995BAD419D6" ma:contentTypeVersion="11" ma:contentTypeDescription="Create a new document." ma:contentTypeScope="" ma:versionID="038e09a96947004c67cdd440857938ec">
  <xsd:schema xmlns:xsd="http://www.w3.org/2001/XMLSchema" xmlns:xs="http://www.w3.org/2001/XMLSchema" xmlns:p="http://schemas.microsoft.com/office/2006/metadata/properties" xmlns:ns3="872a52ea-d11a-4775-9e48-f60d57193ce0" xmlns:ns4="4e378da9-882c-4d29-8878-06b8cd1cd26a" targetNamespace="http://schemas.microsoft.com/office/2006/metadata/properties" ma:root="true" ma:fieldsID="44068b14fb72a2216385ad0eed6b0d0d" ns3:_="" ns4:_="">
    <xsd:import namespace="872a52ea-d11a-4775-9e48-f60d57193ce0"/>
    <xsd:import namespace="4e378da9-882c-4d29-8878-06b8cd1cd26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2a52ea-d11a-4775-9e48-f60d57193ce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378da9-882c-4d29-8878-06b8cd1cd26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94A7660-2F63-4E21-B233-41415D606BFC}">
  <ds:schemaRefs>
    <ds:schemaRef ds:uri="http://schemas.microsoft.com/sharepoint/v3/contenttype/forms"/>
  </ds:schemaRefs>
</ds:datastoreItem>
</file>

<file path=customXml/itemProps2.xml><?xml version="1.0" encoding="utf-8"?>
<ds:datastoreItem xmlns:ds="http://schemas.openxmlformats.org/officeDocument/2006/customXml" ds:itemID="{173765F4-80C2-4457-8A47-4116EB8AC2E0}">
  <ds:schemaRefs>
    <ds:schemaRef ds:uri="4e378da9-882c-4d29-8878-06b8cd1cd26a"/>
    <ds:schemaRef ds:uri="872a52ea-d11a-4775-9e48-f60d57193c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247875D-20EC-4925-A740-D6B20BE93B25}">
  <ds:schemaRefs>
    <ds:schemaRef ds:uri="4e378da9-882c-4d29-8878-06b8cd1cd26a"/>
    <ds:schemaRef ds:uri="872a52ea-d11a-4775-9e48-f60d57193c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2803</Words>
  <Application>Microsoft Office PowerPoint</Application>
  <PresentationFormat>Widescreen</PresentationFormat>
  <Paragraphs>289</Paragraphs>
  <Slides>41</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Wingdings</vt:lpstr>
      <vt:lpstr>Office Theme</vt:lpstr>
      <vt:lpstr>ST1508 : PRACTICAL AI</vt:lpstr>
      <vt:lpstr>Background Information</vt:lpstr>
      <vt:lpstr>Data Description</vt:lpstr>
      <vt:lpstr>Data Description – Features Table</vt:lpstr>
      <vt:lpstr>Understanding Accelerometer Readings</vt:lpstr>
      <vt:lpstr>Data Description – Features Table</vt:lpstr>
      <vt:lpstr>Understanding Gyroscope Readings</vt:lpstr>
      <vt:lpstr>Data Description – Labels Table</vt:lpstr>
      <vt:lpstr>Data Engineering</vt:lpstr>
      <vt:lpstr>SQL Database Set Up</vt:lpstr>
      <vt:lpstr>Complex Queries</vt:lpstr>
      <vt:lpstr>Query 1</vt:lpstr>
      <vt:lpstr>Query 2</vt:lpstr>
      <vt:lpstr>Query 3</vt:lpstr>
      <vt:lpstr>ETL Process</vt:lpstr>
      <vt:lpstr>ETL Pipeline - Extract</vt:lpstr>
      <vt:lpstr>ETL Pipeline - Transform</vt:lpstr>
      <vt:lpstr>Data Cleansing</vt:lpstr>
      <vt:lpstr>Handling Outliers</vt:lpstr>
      <vt:lpstr>Handling Outliers</vt:lpstr>
      <vt:lpstr>Handling Outliers</vt:lpstr>
      <vt:lpstr>Handling Null Values</vt:lpstr>
      <vt:lpstr>ETL Pipeline - Load</vt:lpstr>
      <vt:lpstr>Final Dataset</vt:lpstr>
      <vt:lpstr>Data Visualization</vt:lpstr>
      <vt:lpstr>Overview</vt:lpstr>
      <vt:lpstr>Correlation Between All Features – Safe Trips</vt:lpstr>
      <vt:lpstr>Correlation Between All Features – Dangerous Trips</vt:lpstr>
      <vt:lpstr>PowerPoint Presentation</vt:lpstr>
      <vt:lpstr>Distribution Of Speed </vt:lpstr>
      <vt:lpstr>Distribution Of Time</vt:lpstr>
      <vt:lpstr>Analysis Based on Speed and Accelerometer Readings</vt:lpstr>
      <vt:lpstr>Tableau Dashboard</vt:lpstr>
      <vt:lpstr>PowerPoint Presentation</vt:lpstr>
      <vt:lpstr>Packed Bubble Plot</vt:lpstr>
      <vt:lpstr>Bar Chart</vt:lpstr>
      <vt:lpstr>Histogram</vt:lpstr>
      <vt:lpstr>Dashboard Analysis</vt:lpstr>
      <vt:lpstr>Dashboard Analysis</vt:lpstr>
      <vt:lpstr>Dashboard Analysis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ST1508 : PRACTICAL AI</dc:title>
  <dc:creator>JAHANGEER JUMANA HASEEN</dc:creator>
  <cp:lastModifiedBy>JUNHUI.20@ichat.sp.edu.sg</cp:lastModifiedBy>
  <cp:revision>1</cp:revision>
  <dcterms:created xsi:type="dcterms:W3CDTF">2021-12-08T14:44:52Z</dcterms:created>
  <dcterms:modified xsi:type="dcterms:W3CDTF">2021-12-10T13:38:24Z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0x0101002738E19F9EF7AA48B558B995BAD419D6</vt:lpwstr>
  </property>
</Properties>
</file>